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0"/>
  </p:notesMasterIdLst>
  <p:handoutMasterIdLst>
    <p:handoutMasterId r:id="rId21"/>
  </p:handoutMasterIdLst>
  <p:sldIdLst>
    <p:sldId id="269" r:id="rId2"/>
    <p:sldId id="543" r:id="rId3"/>
    <p:sldId id="919" r:id="rId4"/>
    <p:sldId id="962" r:id="rId5"/>
    <p:sldId id="921" r:id="rId6"/>
    <p:sldId id="1030" r:id="rId7"/>
    <p:sldId id="1031" r:id="rId8"/>
    <p:sldId id="1032" r:id="rId9"/>
    <p:sldId id="1033" r:id="rId10"/>
    <p:sldId id="1034" r:id="rId11"/>
    <p:sldId id="1035" r:id="rId12"/>
    <p:sldId id="1036" r:id="rId13"/>
    <p:sldId id="1037" r:id="rId14"/>
    <p:sldId id="1038" r:id="rId15"/>
    <p:sldId id="1039" r:id="rId16"/>
    <p:sldId id="1040" r:id="rId17"/>
    <p:sldId id="1029" r:id="rId18"/>
    <p:sldId id="915" r:id="rId19"/>
  </p:sldIdLst>
  <p:sldSz cx="12192000" cy="6858000"/>
  <p:notesSz cx="7099300" cy="10234613"/>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FF00"/>
    <a:srgbClr val="FF0000"/>
    <a:srgbClr val="FF6600"/>
    <a:srgbClr val="990033"/>
    <a:srgbClr val="FF5050"/>
    <a:srgbClr val="990000"/>
    <a:srgbClr val="660066"/>
    <a:srgbClr val="FF33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6" autoAdjust="0"/>
    <p:restoredTop sz="96357" autoAdjust="0"/>
  </p:normalViewPr>
  <p:slideViewPr>
    <p:cSldViewPr snapToGrid="0" snapToObjects="1">
      <p:cViewPr varScale="1">
        <p:scale>
          <a:sx n="126" d="100"/>
          <a:sy n="126" d="100"/>
        </p:scale>
        <p:origin x="90" y="4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2"/>
    </p:cViewPr>
  </p:sorterViewPr>
  <p:notesViewPr>
    <p:cSldViewPr snapToGrid="0" snapToObjects="1">
      <p:cViewPr varScale="1">
        <p:scale>
          <a:sx n="63" d="100"/>
          <a:sy n="63" d="100"/>
        </p:scale>
        <p:origin x="-2604" y="-114"/>
      </p:cViewPr>
      <p:guideLst>
        <p:guide orient="horz" pos="3224"/>
        <p:guide pos="2237"/>
      </p:guideLst>
    </p:cSldViewPr>
  </p:notesViewPr>
  <p:gridSpacing cx="76330" cy="7633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34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defTabSz="952500">
              <a:defRPr sz="1300"/>
            </a:lvl1pPr>
          </a:lstStyle>
          <a:p>
            <a:pPr>
              <a:defRPr/>
            </a:pPr>
            <a:endParaRPr lang="en-US" altLang="zh-CN"/>
          </a:p>
        </p:txBody>
      </p:sp>
      <p:sp>
        <p:nvSpPr>
          <p:cNvPr id="64515" name="Rectangle 3"/>
          <p:cNvSpPr>
            <a:spLocks noGrp="1" noChangeArrowheads="1"/>
          </p:cNvSpPr>
          <p:nvPr>
            <p:ph type="dt" sz="quarter" idx="1"/>
          </p:nvPr>
        </p:nvSpPr>
        <p:spPr bwMode="auto">
          <a:xfrm>
            <a:off x="3994150" y="0"/>
            <a:ext cx="30749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algn="r" defTabSz="952500">
              <a:defRPr sz="1300"/>
            </a:lvl1pPr>
          </a:lstStyle>
          <a:p>
            <a:pPr>
              <a:defRPr/>
            </a:pPr>
            <a:endParaRPr lang="en-US" altLang="zh-CN"/>
          </a:p>
        </p:txBody>
      </p:sp>
      <p:sp>
        <p:nvSpPr>
          <p:cNvPr id="64516" name="Rectangle 4"/>
          <p:cNvSpPr>
            <a:spLocks noGrp="1" noChangeArrowheads="1"/>
          </p:cNvSpPr>
          <p:nvPr>
            <p:ph type="ftr" sz="quarter" idx="2"/>
          </p:nvPr>
        </p:nvSpPr>
        <p:spPr bwMode="auto">
          <a:xfrm>
            <a:off x="0" y="9764713"/>
            <a:ext cx="30734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defTabSz="952500">
              <a:defRPr sz="1300"/>
            </a:lvl1pPr>
          </a:lstStyle>
          <a:p>
            <a:pPr>
              <a:defRPr/>
            </a:pPr>
            <a:endParaRPr lang="en-US" altLang="zh-CN"/>
          </a:p>
        </p:txBody>
      </p:sp>
      <p:sp>
        <p:nvSpPr>
          <p:cNvPr id="64517" name="Rectangle 5"/>
          <p:cNvSpPr>
            <a:spLocks noGrp="1" noChangeArrowheads="1"/>
          </p:cNvSpPr>
          <p:nvPr>
            <p:ph type="sldNum" sz="quarter" idx="3"/>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algn="r" defTabSz="952500">
              <a:defRPr sz="1300"/>
            </a:lvl1pPr>
          </a:lstStyle>
          <a:p>
            <a:pPr>
              <a:defRPr/>
            </a:pPr>
            <a:fld id="{FC4600CF-6F06-4714-AF7B-190F71E060F3}" type="slidenum">
              <a:rPr lang="en-US" altLang="zh-CN"/>
              <a:pPr>
                <a:defRPr/>
              </a:pPr>
              <a:t>‹#›</a:t>
            </a:fld>
            <a:endParaRPr lang="en-US" altLang="zh-CN"/>
          </a:p>
        </p:txBody>
      </p:sp>
    </p:spTree>
    <p:extLst>
      <p:ext uri="{BB962C8B-B14F-4D97-AF65-F5344CB8AC3E}">
        <p14:creationId xmlns:p14="http://schemas.microsoft.com/office/powerpoint/2010/main" val="2103999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30734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defTabSz="952500">
              <a:defRPr sz="1300"/>
            </a:lvl1pPr>
          </a:lstStyle>
          <a:p>
            <a:pPr>
              <a:defRPr/>
            </a:pPr>
            <a:endParaRPr lang="en-US" altLang="zh-CN"/>
          </a:p>
        </p:txBody>
      </p:sp>
      <p:sp>
        <p:nvSpPr>
          <p:cNvPr id="81923" name="Rectangle 3"/>
          <p:cNvSpPr>
            <a:spLocks noGrp="1" noChangeArrowheads="1"/>
          </p:cNvSpPr>
          <p:nvPr>
            <p:ph type="dt" idx="1"/>
          </p:nvPr>
        </p:nvSpPr>
        <p:spPr bwMode="auto">
          <a:xfrm>
            <a:off x="3994150" y="0"/>
            <a:ext cx="30749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algn="r" defTabSz="952500">
              <a:defRPr sz="13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42875" y="765175"/>
            <a:ext cx="6788150" cy="38195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p:cNvSpPr>
            <a:spLocks noGrp="1" noChangeArrowheads="1"/>
          </p:cNvSpPr>
          <p:nvPr>
            <p:ph type="body" sz="quarter" idx="3"/>
          </p:nvPr>
        </p:nvSpPr>
        <p:spPr bwMode="auto">
          <a:xfrm>
            <a:off x="922338" y="4840288"/>
            <a:ext cx="5222875" cy="466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1926" name="Rectangle 6"/>
          <p:cNvSpPr>
            <a:spLocks noGrp="1" noChangeArrowheads="1"/>
          </p:cNvSpPr>
          <p:nvPr>
            <p:ph type="ftr" sz="quarter" idx="4"/>
          </p:nvPr>
        </p:nvSpPr>
        <p:spPr bwMode="auto">
          <a:xfrm>
            <a:off x="0" y="9764713"/>
            <a:ext cx="30734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defTabSz="952500">
              <a:defRPr sz="1300"/>
            </a:lvl1pPr>
          </a:lstStyle>
          <a:p>
            <a:pPr>
              <a:defRPr/>
            </a:pPr>
            <a:endParaRPr lang="en-US" altLang="zh-CN"/>
          </a:p>
        </p:txBody>
      </p:sp>
      <p:sp>
        <p:nvSpPr>
          <p:cNvPr id="81927" name="Rectangle 7"/>
          <p:cNvSpPr>
            <a:spLocks noGrp="1" noChangeArrowheads="1"/>
          </p:cNvSpPr>
          <p:nvPr>
            <p:ph type="sldNum" sz="quarter" idx="5"/>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algn="r" defTabSz="952500">
              <a:defRPr sz="1300"/>
            </a:lvl1pPr>
          </a:lstStyle>
          <a:p>
            <a:pPr>
              <a:defRPr/>
            </a:pPr>
            <a:fld id="{B74319BE-11C6-4BB2-9552-47586B450AE6}" type="slidenum">
              <a:rPr lang="en-US" altLang="zh-CN"/>
              <a:pPr>
                <a:defRPr/>
              </a:pPr>
              <a:t>‹#›</a:t>
            </a:fld>
            <a:endParaRPr lang="en-US" altLang="zh-CN"/>
          </a:p>
        </p:txBody>
      </p:sp>
    </p:spTree>
    <p:extLst>
      <p:ext uri="{BB962C8B-B14F-4D97-AF65-F5344CB8AC3E}">
        <p14:creationId xmlns:p14="http://schemas.microsoft.com/office/powerpoint/2010/main" val="2994834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7"/>
          <p:cNvSpPr>
            <a:spLocks noChangeShapeType="1"/>
          </p:cNvSpPr>
          <p:nvPr/>
        </p:nvSpPr>
        <p:spPr bwMode="auto">
          <a:xfrm>
            <a:off x="914400" y="838200"/>
            <a:ext cx="10363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5"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6"/>
          <p:cNvSpPr>
            <a:spLocks noChangeArrowheads="1"/>
          </p:cNvSpPr>
          <p:nvPr userDrawn="1"/>
        </p:nvSpPr>
        <p:spPr bwMode="auto">
          <a:xfrm>
            <a:off x="203200" y="6400803"/>
            <a:ext cx="11785600" cy="396875"/>
          </a:xfrm>
          <a:prstGeom prst="rect">
            <a:avLst/>
          </a:prstGeom>
          <a:solidFill>
            <a:srgbClr val="990000"/>
          </a:solidFill>
          <a:ln w="9525" algn="ctr">
            <a:solidFill>
              <a:srgbClr val="990033"/>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altLang="zh-CN" sz="1800" baseline="0" dirty="0">
                <a:solidFill>
                  <a:schemeClr val="bg1"/>
                </a:solidFill>
                <a:latin typeface="Calibri" panose="020F0502020204030204" pitchFamily="34" charset="0"/>
                <a:ea typeface="Arial Unicode MS" panose="020B0604020202020204" pitchFamily="34" charset="-122"/>
                <a:cs typeface="Arial Unicode MS" panose="020B0604020202020204" pitchFamily="34" charset="-122"/>
              </a:rPr>
              <a:t>SCST, Tongji University</a:t>
            </a:r>
            <a:endParaRPr lang="zh-CN" altLang="en-US" sz="1800" baseline="0" dirty="0">
              <a:solidFill>
                <a:schemeClr val="bg1"/>
              </a:solidFill>
              <a:latin typeface="Calibri" panose="020F0502020204030204" pitchFamily="34" charset="0"/>
              <a:ea typeface="Arial Unicode MS" panose="020B0604020202020204" pitchFamily="34" charset="-122"/>
              <a:cs typeface="Arial Unicode MS" panose="020B0604020202020204" pitchFamily="34" charset="-122"/>
            </a:endParaRPr>
          </a:p>
        </p:txBody>
      </p:sp>
      <p:sp>
        <p:nvSpPr>
          <p:cNvPr id="2" name="标题 1"/>
          <p:cNvSpPr>
            <a:spLocks noGrp="1"/>
          </p:cNvSpPr>
          <p:nvPr>
            <p:ph type="ctrTitle"/>
          </p:nvPr>
        </p:nvSpPr>
        <p:spPr>
          <a:xfrm>
            <a:off x="914400" y="2130428"/>
            <a:ext cx="103632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48619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0311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76200"/>
            <a:ext cx="10363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914400" y="914400"/>
            <a:ext cx="10363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ea typeface="宋体" panose="02010600030101010101" pitchFamily="2" charset="-122"/>
              </a:defRPr>
            </a:lvl1pPr>
          </a:lstStyle>
          <a:p>
            <a:pPr>
              <a:defRPr/>
            </a:pPr>
            <a:fld id="{48346FB0-3C42-4F63-B766-701439F2A1A3}" type="slidenum">
              <a:rPr lang="en-US" altLang="zh-CN"/>
              <a:pPr>
                <a:defRPr/>
              </a:pPr>
              <a:t>‹#›</a:t>
            </a:fld>
            <a:endParaRPr lang="en-US" altLang="zh-CN"/>
          </a:p>
        </p:txBody>
      </p:sp>
      <p:sp>
        <p:nvSpPr>
          <p:cNvPr id="1029" name="Line 7"/>
          <p:cNvSpPr>
            <a:spLocks noChangeShapeType="1"/>
          </p:cNvSpPr>
          <p:nvPr/>
        </p:nvSpPr>
        <p:spPr bwMode="auto">
          <a:xfrm>
            <a:off x="914400" y="838200"/>
            <a:ext cx="10363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2" name="Picture 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矩形 6"/>
          <p:cNvSpPr>
            <a:spLocks noChangeArrowheads="1"/>
          </p:cNvSpPr>
          <p:nvPr userDrawn="1"/>
        </p:nvSpPr>
        <p:spPr bwMode="auto">
          <a:xfrm>
            <a:off x="203200" y="6400803"/>
            <a:ext cx="11785600" cy="396875"/>
          </a:xfrm>
          <a:prstGeom prst="rect">
            <a:avLst/>
          </a:prstGeom>
          <a:solidFill>
            <a:srgbClr val="990000"/>
          </a:solidFill>
          <a:ln w="9525" algn="ctr">
            <a:solidFill>
              <a:srgbClr val="990033"/>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US" altLang="zh-CN" sz="1800" baseline="0" dirty="0">
                <a:solidFill>
                  <a:schemeClr val="bg1"/>
                </a:solidFill>
                <a:latin typeface="Calibri" panose="020F0502020204030204" pitchFamily="34" charset="0"/>
                <a:ea typeface="Arial Unicode MS" panose="020B0604020202020204" pitchFamily="34" charset="-122"/>
                <a:cs typeface="Arial Unicode MS" panose="020B0604020202020204" pitchFamily="34" charset="-122"/>
              </a:rPr>
              <a:t>SCST, Tongji University</a:t>
            </a:r>
            <a:endParaRPr lang="zh-CN" altLang="en-US" sz="1800" dirty="0">
              <a:solidFill>
                <a:schemeClr val="bg1"/>
              </a:solidFill>
              <a:latin typeface="Calibri" panose="020F0502020204030204" pitchFamily="34" charset="0"/>
              <a:ea typeface="Arial Unicode MS" panose="020B0604020202020204" pitchFamily="34" charset="-122"/>
              <a:cs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778" r:id="rId1"/>
    <p:sldLayoutId id="2147483777" r:id="rId2"/>
  </p:sldLayoutIdLst>
  <p:txStyles>
    <p:title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har char="–"/>
        <a:defRPr>
          <a:solidFill>
            <a:schemeClr val="tx1"/>
          </a:solidFill>
          <a:latin typeface="Calibri" panose="020F0502020204030204" pitchFamily="34" charset="0"/>
        </a:defRPr>
      </a:lvl3pPr>
      <a:lvl4pPr marL="1600200" indent="-228600" algn="l" rtl="0" eaLnBrk="0" fontAlgn="base" hangingPunct="0">
        <a:spcBef>
          <a:spcPct val="20000"/>
        </a:spcBef>
        <a:spcAft>
          <a:spcPct val="0"/>
        </a:spcAft>
        <a:buChar char="»"/>
        <a:defRPr sz="1600">
          <a:solidFill>
            <a:schemeClr val="tx1"/>
          </a:solidFill>
          <a:latin typeface="Calibri" panose="020F0502020204030204" pitchFamily="34" charset="0"/>
        </a:defRPr>
      </a:lvl4pPr>
      <a:lvl5pPr marL="2057400" indent="-228600" algn="l" rtl="0" eaLnBrk="0" fontAlgn="base" hangingPunct="0">
        <a:spcBef>
          <a:spcPct val="20000"/>
        </a:spcBef>
        <a:spcAft>
          <a:spcPct val="0"/>
        </a:spcAft>
        <a:buChar char="»"/>
        <a:defRPr sz="14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9.wmf"/><Relationship Id="rId5" Type="http://schemas.openxmlformats.org/officeDocument/2006/relationships/oleObject" Target="../embeddings/oleObject18.bin"/><Relationship Id="rId4" Type="http://schemas.openxmlformats.org/officeDocument/2006/relationships/image" Target="../media/image1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0.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21.bin"/><Relationship Id="rId4" Type="http://schemas.openxmlformats.org/officeDocument/2006/relationships/image" Target="../media/image21.wmf"/></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wmf"/><Relationship Id="rId5" Type="http://schemas.openxmlformats.org/officeDocument/2006/relationships/oleObject" Target="../embeddings/oleObject23.bin"/><Relationship Id="rId4" Type="http://schemas.openxmlformats.org/officeDocument/2006/relationships/image" Target="../media/image25.wmf"/></Relationships>
</file>

<file path=ppt/slides/_rels/slide17.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10" Type="http://schemas.openxmlformats.org/officeDocument/2006/relationships/oleObject" Target="../embeddings/oleObject5.bin"/><Relationship Id="rId4" Type="http://schemas.openxmlformats.org/officeDocument/2006/relationships/image" Target="../media/image5.wmf"/><Relationship Id="rId9" Type="http://schemas.openxmlformats.org/officeDocument/2006/relationships/image" Target="../media/image7.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8.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8.bin"/><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15.bin"/><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15.wmf"/><Relationship Id="rId2" Type="http://schemas.openxmlformats.org/officeDocument/2006/relationships/slideLayout" Target="../slideLayouts/slideLayout2.xml"/><Relationship Id="rId16" Type="http://schemas.openxmlformats.org/officeDocument/2006/relationships/image" Target="../media/image17.wmf"/><Relationship Id="rId1" Type="http://schemas.openxmlformats.org/officeDocument/2006/relationships/vmlDrawing" Target="../drawings/vmlDrawing4.vml"/><Relationship Id="rId6" Type="http://schemas.openxmlformats.org/officeDocument/2006/relationships/image" Target="../media/image12.w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6.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13.bin"/><Relationship Id="rId14"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E6B2D37-F277-465F-908C-2B2F352E1DD1}"/>
              </a:ext>
            </a:extLst>
          </p:cNvPr>
          <p:cNvSpPr txBox="1">
            <a:spLocks noChangeArrowheads="1"/>
          </p:cNvSpPr>
          <p:nvPr/>
        </p:nvSpPr>
        <p:spPr bwMode="auto">
          <a:xfrm>
            <a:off x="801996" y="1111994"/>
            <a:ext cx="1065489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pPr algn="ctr"/>
            <a:r>
              <a:rPr lang="en-US" altLang="zh-CN" sz="4000" dirty="0">
                <a:latin typeface="Calibri" panose="020F0502020204030204" pitchFamily="34" charset="0"/>
                <a:ea typeface="宋体" panose="02010600030101010101" pitchFamily="2" charset="-122"/>
              </a:rPr>
              <a:t>Chapter </a:t>
            </a:r>
            <a:r>
              <a:rPr lang="en-US" altLang="zh-CN" sz="4000" dirty="0">
                <a:ea typeface="宋体" panose="02010600030101010101" pitchFamily="2" charset="-122"/>
              </a:rPr>
              <a:t>18</a:t>
            </a:r>
            <a:br>
              <a:rPr lang="en-US" altLang="zh-CN" sz="4000" dirty="0">
                <a:latin typeface="Calibri" panose="020F0502020204030204" pitchFamily="34" charset="0"/>
                <a:ea typeface="宋体" panose="02010600030101010101" pitchFamily="2" charset="-122"/>
              </a:rPr>
            </a:br>
            <a:r>
              <a:rPr lang="en-US" altLang="zh-CN" sz="4000" dirty="0">
                <a:latin typeface="Calibri" panose="020F0502020204030204" pitchFamily="34" charset="0"/>
                <a:ea typeface="宋体" panose="02010600030101010101" pitchFamily="2" charset="-122"/>
              </a:rPr>
              <a:t>Neural Radiance Field</a:t>
            </a:r>
            <a:endParaRPr lang="en-US" altLang="zh-CN" sz="4000" dirty="0">
              <a:ea typeface="宋体" panose="02010600030101010101" pitchFamily="2" charset="-122"/>
            </a:endParaRPr>
          </a:p>
        </p:txBody>
      </p:sp>
      <p:sp>
        <p:nvSpPr>
          <p:cNvPr id="7" name="Rectangle 2">
            <a:extLst>
              <a:ext uri="{FF2B5EF4-FFF2-40B4-BE49-F238E27FC236}">
                <a16:creationId xmlns:a16="http://schemas.microsoft.com/office/drawing/2014/main" id="{030A1A3D-7D6A-4316-A445-17E93905421A}"/>
              </a:ext>
            </a:extLst>
          </p:cNvPr>
          <p:cNvSpPr txBox="1">
            <a:spLocks noChangeArrowheads="1"/>
          </p:cNvSpPr>
          <p:nvPr/>
        </p:nvSpPr>
        <p:spPr bwMode="auto">
          <a:xfrm>
            <a:off x="2957942" y="3612204"/>
            <a:ext cx="634300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Prof. Lin ZHANG</a:t>
            </a:r>
          </a:p>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School of Computer Science and Technology</a:t>
            </a:r>
          </a:p>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Tongji University</a:t>
            </a:r>
          </a:p>
        </p:txBody>
      </p:sp>
    </p:spTree>
  </p:cSld>
  <p:clrMapOvr>
    <a:masterClrMapping/>
  </p:clrMapOvr>
  <p:transition advTm="711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Rendering based on radiance field—Discrete form</a:t>
            </a:r>
            <a:endParaRPr lang="zh-CN" altLang="en-US" sz="3000" kern="0" dirty="0">
              <a:ea typeface="楷体" panose="02010609060101010101" pitchFamily="49" charset="-122"/>
              <a:cs typeface="Calibri" panose="020F0502020204030204" pitchFamily="34" charset="0"/>
            </a:endParaRPr>
          </a:p>
        </p:txBody>
      </p:sp>
      <p:sp>
        <p:nvSpPr>
          <p:cNvPr id="39" name="Rectangle 8">
            <a:extLst>
              <a:ext uri="{FF2B5EF4-FFF2-40B4-BE49-F238E27FC236}">
                <a16:creationId xmlns:a16="http://schemas.microsoft.com/office/drawing/2014/main" id="{A1A2FA15-DF80-474B-A724-C64EBE2107C8}"/>
              </a:ext>
            </a:extLst>
          </p:cNvPr>
          <p:cNvSpPr/>
          <p:nvPr/>
        </p:nvSpPr>
        <p:spPr>
          <a:xfrm>
            <a:off x="805681" y="970381"/>
            <a:ext cx="10158729" cy="461665"/>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We can have,</a:t>
            </a:r>
            <a:endParaRPr lang="en-US" dirty="0">
              <a:solidFill>
                <a:srgbClr val="000000"/>
              </a:solidFill>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4EF6EFCA-A2CB-4552-B407-A804B17F9B3A}"/>
              </a:ext>
            </a:extLst>
          </p:cNvPr>
          <p:cNvGraphicFramePr>
            <a:graphicFrameLocks noChangeAspect="1"/>
          </p:cNvGraphicFramePr>
          <p:nvPr>
            <p:extLst>
              <p:ext uri="{D42A27DB-BD31-4B8C-83A1-F6EECF244321}">
                <p14:modId xmlns:p14="http://schemas.microsoft.com/office/powerpoint/2010/main" val="2519180077"/>
              </p:ext>
            </p:extLst>
          </p:nvPr>
        </p:nvGraphicFramePr>
        <p:xfrm>
          <a:off x="2528970" y="1349134"/>
          <a:ext cx="4601455" cy="781199"/>
        </p:xfrm>
        <a:graphic>
          <a:graphicData uri="http://schemas.openxmlformats.org/presentationml/2006/ole">
            <mc:AlternateContent xmlns:mc="http://schemas.openxmlformats.org/markup-compatibility/2006">
              <mc:Choice xmlns:v="urn:schemas-microsoft-com:vml" Requires="v">
                <p:oleObj spid="_x0000_s240679" name="Equation" r:id="rId3" imgW="2641600" imgH="431800" progId="Equation.DSMT4">
                  <p:embed/>
                </p:oleObj>
              </mc:Choice>
              <mc:Fallback>
                <p:oleObj name="Equation" r:id="rId3" imgW="2641600" imgH="431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970" y="1349134"/>
                        <a:ext cx="4601455" cy="781199"/>
                      </a:xfrm>
                      <a:prstGeom prst="rect">
                        <a:avLst/>
                      </a:prstGeom>
                      <a:noFill/>
                    </p:spPr>
                  </p:pic>
                </p:oleObj>
              </mc:Fallback>
            </mc:AlternateContent>
          </a:graphicData>
        </a:graphic>
      </p:graphicFrame>
      <p:sp>
        <p:nvSpPr>
          <p:cNvPr id="16" name="Rectangle 8">
            <a:extLst>
              <a:ext uri="{FF2B5EF4-FFF2-40B4-BE49-F238E27FC236}">
                <a16:creationId xmlns:a16="http://schemas.microsoft.com/office/drawing/2014/main" id="{82A44C6D-46BD-44AF-BC33-21211AC8A402}"/>
              </a:ext>
            </a:extLst>
          </p:cNvPr>
          <p:cNvSpPr/>
          <p:nvPr/>
        </p:nvSpPr>
        <p:spPr>
          <a:xfrm>
            <a:off x="805681" y="2188791"/>
            <a:ext cx="10158729" cy="461665"/>
          </a:xfrm>
          <a:prstGeom prst="rect">
            <a:avLst/>
          </a:prstGeom>
        </p:spPr>
        <p:txBody>
          <a:bodyPr wrap="square">
            <a:spAutoFit/>
          </a:bodyPr>
          <a:lstStyle/>
          <a:p>
            <a:pPr algn="just" eaLnBrk="1" fontAlgn="auto" hangingPunct="1">
              <a:spcBef>
                <a:spcPts val="0"/>
              </a:spcBef>
              <a:spcAft>
                <a:spcPts val="0"/>
              </a:spcAft>
            </a:pPr>
            <a:r>
              <a:rPr lang="en-US" dirty="0">
                <a:solidFill>
                  <a:srgbClr val="000000"/>
                </a:solidFill>
                <a:ea typeface="宋体" panose="02010600030101010101" pitchFamily="2" charset="-122"/>
                <a:cs typeface="Times New Roman" panose="02020603050405020304" pitchFamily="18" charset="0"/>
              </a:rPr>
              <a:t>Discrete the computation of </a:t>
            </a:r>
            <a:r>
              <a:rPr lang="en-US" i="1" dirty="0" err="1">
                <a:solidFill>
                  <a:srgbClr val="000000"/>
                </a:solidFill>
                <a:ea typeface="宋体" panose="02010600030101010101" pitchFamily="2" charset="-122"/>
                <a:cs typeface="Times New Roman" panose="02020603050405020304" pitchFamily="18" charset="0"/>
              </a:rPr>
              <a:t>T</a:t>
            </a:r>
            <a:r>
              <a:rPr lang="en-US" i="1" baseline="-25000" dirty="0" err="1">
                <a:solidFill>
                  <a:srgbClr val="000000"/>
                </a:solidFill>
                <a:ea typeface="宋体" panose="02010600030101010101" pitchFamily="2" charset="-122"/>
                <a:cs typeface="Times New Roman" panose="02020603050405020304" pitchFamily="18" charset="0"/>
              </a:rPr>
              <a:t>i</a:t>
            </a:r>
            <a:r>
              <a:rPr lang="en-US" dirty="0">
                <a:solidFill>
                  <a:srgbClr val="000000"/>
                </a:solidFill>
                <a:ea typeface="宋体" panose="02010600030101010101" pitchFamily="2" charset="-122"/>
                <a:cs typeface="Times New Roman" panose="02020603050405020304" pitchFamily="18" charset="0"/>
              </a:rPr>
              <a:t>,</a:t>
            </a:r>
            <a:endParaRPr lang="en-US" dirty="0">
              <a:solidFill>
                <a:srgbClr val="000000"/>
              </a:solidFill>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F5055FF4-D12A-4658-B92F-51D8B3D89095}"/>
              </a:ext>
            </a:extLst>
          </p:cNvPr>
          <p:cNvGraphicFramePr>
            <a:graphicFrameLocks noChangeAspect="1"/>
          </p:cNvGraphicFramePr>
          <p:nvPr>
            <p:extLst>
              <p:ext uri="{D42A27DB-BD31-4B8C-83A1-F6EECF244321}">
                <p14:modId xmlns:p14="http://schemas.microsoft.com/office/powerpoint/2010/main" val="4293690882"/>
              </p:ext>
            </p:extLst>
          </p:nvPr>
        </p:nvGraphicFramePr>
        <p:xfrm>
          <a:off x="1611757" y="2708914"/>
          <a:ext cx="9217175" cy="1855214"/>
        </p:xfrm>
        <a:graphic>
          <a:graphicData uri="http://schemas.openxmlformats.org/presentationml/2006/ole">
            <mc:AlternateContent xmlns:mc="http://schemas.openxmlformats.org/markup-compatibility/2006">
              <mc:Choice xmlns:v="urn:schemas-microsoft-com:vml" Requires="v">
                <p:oleObj spid="_x0000_s240680" name="Equation" r:id="rId5" imgW="4584600" imgH="863280" progId="Equation.DSMT4">
                  <p:embed/>
                </p:oleObj>
              </mc:Choice>
              <mc:Fallback>
                <p:oleObj name="Equation" r:id="rId5" imgW="4584600" imgH="863280" progId="Equation.DSMT4">
                  <p:embed/>
                  <p:pic>
                    <p:nvPicPr>
                      <p:cNvPr id="0" name="Object 3"/>
                      <p:cNvPicPr>
                        <a:picLocks noChangeAspect="1" noChangeArrowheads="1"/>
                      </p:cNvPicPr>
                      <p:nvPr/>
                    </p:nvPicPr>
                    <p:blipFill>
                      <a:blip r:embed="rId6"/>
                      <a:srcRect/>
                      <a:stretch>
                        <a:fillRect/>
                      </a:stretch>
                    </p:blipFill>
                    <p:spPr bwMode="auto">
                      <a:xfrm>
                        <a:off x="1611757" y="2708914"/>
                        <a:ext cx="9217175" cy="1855214"/>
                      </a:xfrm>
                      <a:prstGeom prst="rect">
                        <a:avLst/>
                      </a:prstGeom>
                      <a:noFill/>
                    </p:spPr>
                  </p:pic>
                </p:oleObj>
              </mc:Fallback>
            </mc:AlternateContent>
          </a:graphicData>
        </a:graphic>
      </p:graphicFrame>
      <p:sp>
        <p:nvSpPr>
          <p:cNvPr id="19" name="Rectangle 8">
            <a:extLst>
              <a:ext uri="{FF2B5EF4-FFF2-40B4-BE49-F238E27FC236}">
                <a16:creationId xmlns:a16="http://schemas.microsoft.com/office/drawing/2014/main" id="{9523948F-BF9A-4CC9-BCA7-08B3BFABF416}"/>
              </a:ext>
            </a:extLst>
          </p:cNvPr>
          <p:cNvSpPr/>
          <p:nvPr/>
        </p:nvSpPr>
        <p:spPr>
          <a:xfrm>
            <a:off x="9482213" y="1475734"/>
            <a:ext cx="664772" cy="461665"/>
          </a:xfrm>
          <a:prstGeom prst="rect">
            <a:avLst/>
          </a:prstGeom>
        </p:spPr>
        <p:txBody>
          <a:bodyPr wrap="square">
            <a:spAutoFit/>
          </a:bodyPr>
          <a:lstStyle/>
          <a:p>
            <a:pPr algn="just" eaLnBrk="1" fontAlgn="auto" hangingPunct="1">
              <a:spcBef>
                <a:spcPts val="0"/>
              </a:spcBef>
              <a:spcAft>
                <a:spcPts val="0"/>
              </a:spcAft>
            </a:pPr>
            <a:r>
              <a:rPr lang="en-US" dirty="0">
                <a:solidFill>
                  <a:srgbClr val="000000"/>
                </a:solidFill>
                <a:cs typeface="Times New Roman" panose="02020603050405020304" pitchFamily="18" charset="0"/>
              </a:rPr>
              <a:t>(5)</a:t>
            </a:r>
          </a:p>
        </p:txBody>
      </p:sp>
      <p:sp>
        <p:nvSpPr>
          <p:cNvPr id="20" name="Rectangle 8">
            <a:extLst>
              <a:ext uri="{FF2B5EF4-FFF2-40B4-BE49-F238E27FC236}">
                <a16:creationId xmlns:a16="http://schemas.microsoft.com/office/drawing/2014/main" id="{3411B7F1-0564-4EA7-9A89-FE61E299A04D}"/>
              </a:ext>
            </a:extLst>
          </p:cNvPr>
          <p:cNvSpPr/>
          <p:nvPr/>
        </p:nvSpPr>
        <p:spPr>
          <a:xfrm>
            <a:off x="9482213" y="3741204"/>
            <a:ext cx="664772" cy="461665"/>
          </a:xfrm>
          <a:prstGeom prst="rect">
            <a:avLst/>
          </a:prstGeom>
        </p:spPr>
        <p:txBody>
          <a:bodyPr wrap="square">
            <a:spAutoFit/>
          </a:bodyPr>
          <a:lstStyle/>
          <a:p>
            <a:pPr algn="just" eaLnBrk="1" fontAlgn="auto" hangingPunct="1">
              <a:spcBef>
                <a:spcPts val="0"/>
              </a:spcBef>
              <a:spcAft>
                <a:spcPts val="0"/>
              </a:spcAft>
            </a:pPr>
            <a:r>
              <a:rPr lang="en-US" dirty="0">
                <a:solidFill>
                  <a:srgbClr val="000000"/>
                </a:solidFill>
                <a:cs typeface="Times New Roman" panose="02020603050405020304" pitchFamily="18" charset="0"/>
              </a:rPr>
              <a:t>(6)</a:t>
            </a:r>
          </a:p>
        </p:txBody>
      </p:sp>
      <p:sp>
        <p:nvSpPr>
          <p:cNvPr id="21" name="Rectangle 8">
            <a:extLst>
              <a:ext uri="{FF2B5EF4-FFF2-40B4-BE49-F238E27FC236}">
                <a16:creationId xmlns:a16="http://schemas.microsoft.com/office/drawing/2014/main" id="{A0E66832-F869-4098-B554-C823AE67F9D2}"/>
              </a:ext>
            </a:extLst>
          </p:cNvPr>
          <p:cNvSpPr/>
          <p:nvPr/>
        </p:nvSpPr>
        <p:spPr>
          <a:xfrm>
            <a:off x="805680" y="4669966"/>
            <a:ext cx="10158729" cy="830997"/>
          </a:xfrm>
          <a:prstGeom prst="rect">
            <a:avLst/>
          </a:prstGeom>
        </p:spPr>
        <p:txBody>
          <a:bodyPr wrap="square">
            <a:spAutoFit/>
          </a:bodyPr>
          <a:lstStyle/>
          <a:p>
            <a:pPr algn="just" eaLnBrk="1" fontAlgn="auto" hangingPunct="1">
              <a:spcBef>
                <a:spcPts val="0"/>
              </a:spcBef>
              <a:spcAft>
                <a:spcPts val="0"/>
              </a:spcAft>
            </a:pPr>
            <a:r>
              <a:rPr lang="en-US" dirty="0">
                <a:solidFill>
                  <a:srgbClr val="000000"/>
                </a:solidFill>
                <a:ea typeface="宋体" panose="02010600030101010101" pitchFamily="2" charset="-122"/>
                <a:cs typeface="Times New Roman" panose="02020603050405020304" pitchFamily="18" charset="0"/>
              </a:rPr>
              <a:t>Eq. (5) and Eq. (6) together give the discrete form of the continuous rendering model described by Eq. (1)</a:t>
            </a:r>
            <a:endParaRPr lang="en-US"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2951813088"/>
      </p:ext>
    </p:extLst>
  </p:cSld>
  <p:clrMapOvr>
    <a:masterClrMapping/>
  </p:clrMapOvr>
  <p:transition advTm="12526"/>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14339" name="Rectangle 3"/>
          <p:cNvSpPr txBox="1">
            <a:spLocks noChangeArrowheads="1"/>
          </p:cNvSpPr>
          <p:nvPr/>
        </p:nvSpPr>
        <p:spPr bwMode="auto">
          <a:xfrm>
            <a:off x="572294" y="931865"/>
            <a:ext cx="10771442" cy="39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spcBef>
                <a:spcPct val="20000"/>
              </a:spcBef>
              <a:buFontTx/>
              <a:buChar char="•"/>
              <a:defRPr/>
            </a:pPr>
            <a:r>
              <a:rPr lang="en-US" altLang="zh-CN" sz="2800" dirty="0">
                <a:solidFill>
                  <a:schemeClr val="bg1">
                    <a:lumMod val="65000"/>
                  </a:schemeClr>
                </a:solidFill>
                <a:latin typeface="Calibri" panose="020F0502020204030204" pitchFamily="34" charset="0"/>
                <a:ea typeface="楷体" panose="02010609060101010101" pitchFamily="49" charset="-122"/>
                <a:cs typeface="Calibri" panose="020F0502020204030204" pitchFamily="34" charset="0"/>
              </a:rPr>
              <a:t>Rendering based on Radiance field</a:t>
            </a:r>
          </a:p>
          <a:p>
            <a:pPr lvl="2">
              <a:spcBef>
                <a:spcPct val="20000"/>
              </a:spcBef>
              <a:buFontTx/>
              <a:buChar char="•"/>
              <a:defRPr/>
            </a:pPr>
            <a:r>
              <a:rPr lang="en-US" altLang="zh-CN" sz="2800" dirty="0">
                <a:solidFill>
                  <a:schemeClr val="bg1">
                    <a:lumMod val="65000"/>
                  </a:schemeClr>
                </a:solidFill>
                <a:latin typeface="Calibri" panose="020F0502020204030204" pitchFamily="34" charset="0"/>
                <a:ea typeface="楷体" panose="02010609060101010101" pitchFamily="49" charset="-122"/>
                <a:cs typeface="Calibri" panose="020F0502020204030204" pitchFamily="34" charset="0"/>
              </a:rPr>
              <a:t>Continuous form</a:t>
            </a:r>
          </a:p>
          <a:p>
            <a:pPr lvl="2">
              <a:spcBef>
                <a:spcPct val="20000"/>
              </a:spcBef>
              <a:buFontTx/>
              <a:buChar char="•"/>
              <a:defRPr/>
            </a:pPr>
            <a:r>
              <a:rPr lang="en-US" altLang="zh-CN" sz="2800" dirty="0">
                <a:solidFill>
                  <a:schemeClr val="bg1">
                    <a:lumMod val="65000"/>
                  </a:schemeClr>
                </a:solidFill>
                <a:latin typeface="Calibri" panose="020F0502020204030204" pitchFamily="34" charset="0"/>
                <a:ea typeface="楷体" panose="02010609060101010101" pitchFamily="49" charset="-122"/>
                <a:cs typeface="Calibri" panose="020F0502020204030204" pitchFamily="34" charset="0"/>
              </a:rPr>
              <a:t>Discrete form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Neural Radiance Field (</a:t>
            </a:r>
            <a:r>
              <a:rPr lang="en-US" altLang="zh-CN" sz="2800" dirty="0" err="1">
                <a:latin typeface="Calibri" panose="020F0502020204030204" pitchFamily="34" charset="0"/>
                <a:ea typeface="楷体" panose="02010609060101010101" pitchFamily="49" charset="-122"/>
                <a:cs typeface="Calibri" panose="020F0502020204030204" pitchFamily="34" charset="0"/>
              </a:rPr>
              <a:t>NeRF</a:t>
            </a:r>
            <a:r>
              <a:rPr lang="en-US" altLang="zh-CN" sz="2800" dirty="0">
                <a:latin typeface="Calibri" panose="020F0502020204030204" pitchFamily="34" charset="0"/>
                <a:ea typeface="楷体" panose="02010609060101010101" pitchFamily="49" charset="-122"/>
                <a:cs typeface="Calibri" panose="020F0502020204030204" pitchFamily="34" charset="0"/>
              </a:rPr>
              <a:t>) and Its Training</a:t>
            </a:r>
          </a:p>
        </p:txBody>
      </p:sp>
    </p:spTree>
    <p:extLst>
      <p:ext uri="{BB962C8B-B14F-4D97-AF65-F5344CB8AC3E}">
        <p14:creationId xmlns:p14="http://schemas.microsoft.com/office/powerpoint/2010/main" val="617927852"/>
      </p:ext>
    </p:extLst>
  </p:cSld>
  <p:clrMapOvr>
    <a:masterClrMapping/>
  </p:clrMapOvr>
  <p:transition advTm="12526"/>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err="1">
                <a:ea typeface="楷体" panose="02010609060101010101" pitchFamily="49" charset="-122"/>
                <a:cs typeface="Calibri" panose="020F0502020204030204" pitchFamily="34" charset="0"/>
              </a:rPr>
              <a:t>NeRF</a:t>
            </a:r>
            <a:r>
              <a:rPr lang="en-US" altLang="zh-CN" sz="3000" kern="0" dirty="0">
                <a:ea typeface="楷体" panose="02010609060101010101" pitchFamily="49" charset="-122"/>
                <a:cs typeface="Calibri" panose="020F0502020204030204" pitchFamily="34" charset="0"/>
              </a:rPr>
              <a:t> and its training</a:t>
            </a:r>
            <a:endParaRPr lang="zh-CN" altLang="en-US" sz="3000" kern="0" dirty="0">
              <a:ea typeface="楷体" panose="02010609060101010101" pitchFamily="49" charset="-122"/>
              <a:cs typeface="Calibri" panose="020F0502020204030204" pitchFamily="34" charset="0"/>
            </a:endParaRPr>
          </a:p>
        </p:txBody>
      </p:sp>
      <p:sp>
        <p:nvSpPr>
          <p:cNvPr id="10" name="Rectangle 8">
            <a:extLst>
              <a:ext uri="{FF2B5EF4-FFF2-40B4-BE49-F238E27FC236}">
                <a16:creationId xmlns:a16="http://schemas.microsoft.com/office/drawing/2014/main" id="{3A49D277-0D18-4E0C-AAC6-6C08475B4EFD}"/>
              </a:ext>
            </a:extLst>
          </p:cNvPr>
          <p:cNvSpPr/>
          <p:nvPr/>
        </p:nvSpPr>
        <p:spPr>
          <a:xfrm>
            <a:off x="801047" y="873697"/>
            <a:ext cx="10158729" cy="461665"/>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Radiance field can be naturally represented as a mapping function,</a:t>
            </a:r>
            <a:endParaRPr lang="en-US" dirty="0">
              <a:solidFill>
                <a:srgbClr val="000000"/>
              </a:solidFill>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9A5CD048-252B-4EA3-8336-38148E700FAD}"/>
              </a:ext>
            </a:extLst>
          </p:cNvPr>
          <p:cNvGraphicFramePr>
            <a:graphicFrameLocks noChangeAspect="1"/>
          </p:cNvGraphicFramePr>
          <p:nvPr>
            <p:extLst>
              <p:ext uri="{D42A27DB-BD31-4B8C-83A1-F6EECF244321}">
                <p14:modId xmlns:p14="http://schemas.microsoft.com/office/powerpoint/2010/main" val="3994092164"/>
              </p:ext>
            </p:extLst>
          </p:nvPr>
        </p:nvGraphicFramePr>
        <p:xfrm>
          <a:off x="4288324" y="1400490"/>
          <a:ext cx="2232910" cy="544873"/>
        </p:xfrm>
        <a:graphic>
          <a:graphicData uri="http://schemas.openxmlformats.org/presentationml/2006/ole">
            <mc:AlternateContent xmlns:mc="http://schemas.openxmlformats.org/markup-compatibility/2006">
              <mc:Choice xmlns:v="urn:schemas-microsoft-com:vml" Requires="v">
                <p:oleObj spid="_x0000_s241681" name="Equation" r:id="rId3" imgW="1155700" imgH="254000" progId="Equation.DSMT4">
                  <p:embed/>
                </p:oleObj>
              </mc:Choice>
              <mc:Fallback>
                <p:oleObj name="Equation" r:id="rId3" imgW="1155700" imgH="254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8324" y="1400490"/>
                        <a:ext cx="2232910" cy="544873"/>
                      </a:xfrm>
                      <a:prstGeom prst="rect">
                        <a:avLst/>
                      </a:prstGeom>
                      <a:noFill/>
                    </p:spPr>
                  </p:pic>
                </p:oleObj>
              </mc:Fallback>
            </mc:AlternateContent>
          </a:graphicData>
        </a:graphic>
      </p:graphicFrame>
      <p:sp>
        <p:nvSpPr>
          <p:cNvPr id="13" name="Rectangle 8">
            <a:extLst>
              <a:ext uri="{FF2B5EF4-FFF2-40B4-BE49-F238E27FC236}">
                <a16:creationId xmlns:a16="http://schemas.microsoft.com/office/drawing/2014/main" id="{87E936AD-0D2B-4E67-9ADC-A5EB89917299}"/>
              </a:ext>
            </a:extLst>
          </p:cNvPr>
          <p:cNvSpPr/>
          <p:nvPr/>
        </p:nvSpPr>
        <p:spPr>
          <a:xfrm>
            <a:off x="801046" y="2010491"/>
            <a:ext cx="10760538" cy="1200329"/>
          </a:xfrm>
          <a:prstGeom prst="rect">
            <a:avLst/>
          </a:prstGeom>
        </p:spPr>
        <p:txBody>
          <a:bodyPr wrap="square">
            <a:spAutoFit/>
          </a:bodyPr>
          <a:lstStyle/>
          <a:p>
            <a:pPr algn="just" eaLnBrk="1" fontAlgn="auto" hangingPunct="1">
              <a:spcBef>
                <a:spcPts val="0"/>
              </a:spcBef>
              <a:spcAft>
                <a:spcPts val="0"/>
              </a:spcAft>
            </a:pPr>
            <a:r>
              <a:rPr lang="en-US" altLang="zh-CN" dirty="0">
                <a:ea typeface="宋体" panose="02010600030101010101" pitchFamily="2" charset="-122"/>
                <a:cs typeface="Times New Roman" panose="02020603050405020304" pitchFamily="18" charset="0"/>
              </a:rPr>
              <a:t>w</a:t>
            </a:r>
            <a:r>
              <a:rPr lang="en-US" altLang="zh-CN" dirty="0">
                <a:effectLst/>
                <a:ea typeface="宋体" panose="02010600030101010101" pitchFamily="2" charset="-122"/>
                <a:cs typeface="Times New Roman" panose="02020603050405020304" pitchFamily="18" charset="0"/>
              </a:rPr>
              <a:t>here </a:t>
            </a:r>
            <a:r>
              <a:rPr lang="en-US" altLang="zh-CN" i="1" dirty="0">
                <a:effectLst/>
                <a:ea typeface="宋体" panose="02010600030101010101" pitchFamily="2" charset="-122"/>
                <a:cs typeface="Times New Roman" panose="02020603050405020304" pitchFamily="18" charset="0"/>
              </a:rPr>
              <a:t>F</a:t>
            </a:r>
            <a:r>
              <a:rPr lang="zh-CN" altLang="zh-CN" baseline="-25000" dirty="0">
                <a:effectLst/>
                <a:ea typeface="宋体" panose="02010600030101010101" pitchFamily="2" charset="-122"/>
                <a:cs typeface="Times New Roman" panose="02020603050405020304" pitchFamily="18" charset="0"/>
              </a:rPr>
              <a:t>Θ</a:t>
            </a:r>
            <a:r>
              <a:rPr lang="en-US" altLang="zh-CN" dirty="0">
                <a:effectLst/>
                <a:ea typeface="宋体" panose="02010600030101010101" pitchFamily="2" charset="-122"/>
                <a:cs typeface="Times New Roman" panose="02020603050405020304" pitchFamily="18" charset="0"/>
              </a:rPr>
              <a:t> is the mapping function, </a:t>
            </a:r>
            <a:r>
              <a:rPr lang="zh-CN" altLang="zh-CN" i="1" dirty="0">
                <a:effectLst/>
                <a:ea typeface="宋体" panose="02010600030101010101" pitchFamily="2" charset="-122"/>
                <a:cs typeface="Times New Roman" panose="02020603050405020304" pitchFamily="18" charset="0"/>
              </a:rPr>
              <a:t>Θ</a:t>
            </a:r>
            <a:r>
              <a:rPr lang="en-US" altLang="zh-CN" dirty="0">
                <a:effectLst/>
                <a:ea typeface="宋体" panose="02010600030101010101" pitchFamily="2" charset="-122"/>
                <a:cs typeface="Times New Roman" panose="02020603050405020304" pitchFamily="18" charset="0"/>
              </a:rPr>
              <a:t> is the parameter set of F; </a:t>
            </a:r>
            <a:r>
              <a:rPr lang="en-US" altLang="zh-CN" b="1" i="1" dirty="0">
                <a:effectLst/>
                <a:ea typeface="宋体" panose="02010600030101010101" pitchFamily="2" charset="-122"/>
                <a:cs typeface="Times New Roman" panose="02020603050405020304" pitchFamily="18" charset="0"/>
              </a:rPr>
              <a:t>x</a:t>
            </a:r>
            <a:r>
              <a:rPr lang="en-US" altLang="zh-CN" dirty="0">
                <a:effectLst/>
                <a:ea typeface="宋体" panose="02010600030101010101" pitchFamily="2" charset="-122"/>
                <a:cs typeface="Times New Roman" panose="02020603050405020304" pitchFamily="18" charset="0"/>
              </a:rPr>
              <a:t> is a 3D point in the radiance field while </a:t>
            </a:r>
            <a:r>
              <a:rPr lang="en-US" altLang="zh-CN" b="1" i="1" dirty="0">
                <a:effectLst/>
                <a:ea typeface="宋体" panose="02010600030101010101" pitchFamily="2" charset="-122"/>
                <a:cs typeface="Times New Roman" panose="02020603050405020304" pitchFamily="18" charset="0"/>
              </a:rPr>
              <a:t>d</a:t>
            </a:r>
            <a:r>
              <a:rPr lang="en-US" altLang="zh-CN" dirty="0">
                <a:effectLst/>
                <a:ea typeface="宋体" panose="02010600030101010101" pitchFamily="2" charset="-122"/>
                <a:cs typeface="Times New Roman" panose="02020603050405020304" pitchFamily="18" charset="0"/>
              </a:rPr>
              <a:t> is the viewing direction; </a:t>
            </a:r>
            <a:r>
              <a:rPr lang="el-GR" altLang="zh-CN" i="1" dirty="0">
                <a:effectLst/>
                <a:ea typeface="宋体" panose="02010600030101010101" pitchFamily="2" charset="-122"/>
                <a:cs typeface="Times New Roman" panose="02020603050405020304" pitchFamily="18" charset="0"/>
              </a:rPr>
              <a:t>σ</a:t>
            </a:r>
            <a:r>
              <a:rPr lang="en-US" altLang="zh-CN" dirty="0">
                <a:effectLst/>
                <a:ea typeface="宋体" panose="02010600030101010101" pitchFamily="2" charset="-122"/>
                <a:cs typeface="Times New Roman" panose="02020603050405020304" pitchFamily="18" charset="0"/>
              </a:rPr>
              <a:t> is the opacity of </a:t>
            </a:r>
            <a:r>
              <a:rPr lang="en-US" altLang="zh-CN" b="1" i="1" dirty="0">
                <a:effectLst/>
                <a:ea typeface="宋体" panose="02010600030101010101" pitchFamily="2" charset="-122"/>
                <a:cs typeface="Times New Roman" panose="02020603050405020304" pitchFamily="18" charset="0"/>
              </a:rPr>
              <a:t>x</a:t>
            </a:r>
            <a:r>
              <a:rPr lang="en-US" altLang="zh-CN" dirty="0">
                <a:effectLst/>
                <a:ea typeface="宋体" panose="02010600030101010101" pitchFamily="2" charset="-122"/>
                <a:cs typeface="Times New Roman" panose="02020603050405020304" pitchFamily="18" charset="0"/>
              </a:rPr>
              <a:t> in the radiance field, and </a:t>
            </a:r>
            <a:r>
              <a:rPr lang="en-US" altLang="zh-CN" b="1" i="1" dirty="0">
                <a:effectLst/>
                <a:ea typeface="宋体" panose="02010600030101010101" pitchFamily="2" charset="-122"/>
                <a:cs typeface="Times New Roman" panose="02020603050405020304" pitchFamily="18" charset="0"/>
              </a:rPr>
              <a:t>c</a:t>
            </a:r>
            <a:r>
              <a:rPr lang="en-US" altLang="zh-CN" dirty="0">
                <a:effectLst/>
                <a:ea typeface="宋体" panose="02010600030101010101" pitchFamily="2" charset="-122"/>
                <a:cs typeface="Times New Roman" panose="02020603050405020304" pitchFamily="18" charset="0"/>
              </a:rPr>
              <a:t>=(</a:t>
            </a:r>
            <a:r>
              <a:rPr lang="en-US" altLang="zh-CN" i="1" dirty="0" err="1">
                <a:effectLst/>
                <a:ea typeface="宋体" panose="02010600030101010101" pitchFamily="2" charset="-122"/>
                <a:cs typeface="Times New Roman" panose="02020603050405020304" pitchFamily="18" charset="0"/>
              </a:rPr>
              <a:t>r</a:t>
            </a:r>
            <a:r>
              <a:rPr lang="en-US" altLang="zh-CN" dirty="0" err="1">
                <a:effectLst/>
                <a:ea typeface="宋体" panose="02010600030101010101" pitchFamily="2" charset="-122"/>
                <a:cs typeface="Times New Roman" panose="02020603050405020304" pitchFamily="18" charset="0"/>
              </a:rPr>
              <a:t>,</a:t>
            </a:r>
            <a:r>
              <a:rPr lang="en-US" altLang="zh-CN" i="1" dirty="0" err="1">
                <a:effectLst/>
                <a:ea typeface="宋体" panose="02010600030101010101" pitchFamily="2" charset="-122"/>
                <a:cs typeface="Times New Roman" panose="02020603050405020304" pitchFamily="18" charset="0"/>
              </a:rPr>
              <a:t>g</a:t>
            </a:r>
            <a:r>
              <a:rPr lang="en-US" altLang="zh-CN" dirty="0" err="1">
                <a:effectLst/>
                <a:ea typeface="宋体" panose="02010600030101010101" pitchFamily="2" charset="-122"/>
                <a:cs typeface="Times New Roman" panose="02020603050405020304" pitchFamily="18" charset="0"/>
              </a:rPr>
              <a:t>,</a:t>
            </a:r>
            <a:r>
              <a:rPr lang="en-US" altLang="zh-CN" i="1" dirty="0" err="1">
                <a:effectLst/>
                <a:ea typeface="宋体" panose="02010600030101010101" pitchFamily="2" charset="-122"/>
                <a:cs typeface="Times New Roman" panose="02020603050405020304" pitchFamily="18" charset="0"/>
              </a:rPr>
              <a:t>b</a:t>
            </a:r>
            <a:r>
              <a:rPr lang="en-US" altLang="zh-CN" dirty="0">
                <a:effectLst/>
                <a:ea typeface="宋体" panose="02010600030101010101" pitchFamily="2" charset="-122"/>
                <a:cs typeface="Times New Roman" panose="02020603050405020304" pitchFamily="18" charset="0"/>
              </a:rPr>
              <a:t>) is the color of </a:t>
            </a:r>
            <a:r>
              <a:rPr lang="en-US" altLang="zh-CN" b="1" i="1" dirty="0">
                <a:effectLst/>
                <a:ea typeface="宋体" panose="02010600030101010101" pitchFamily="2" charset="-122"/>
                <a:cs typeface="Times New Roman" panose="02020603050405020304" pitchFamily="18" charset="0"/>
              </a:rPr>
              <a:t>x</a:t>
            </a:r>
            <a:r>
              <a:rPr lang="en-US" altLang="zh-CN" dirty="0">
                <a:effectLst/>
                <a:ea typeface="宋体" panose="02010600030101010101" pitchFamily="2" charset="-122"/>
                <a:cs typeface="Times New Roman" panose="02020603050405020304" pitchFamily="18" charset="0"/>
              </a:rPr>
              <a:t> when viewed along the direction of </a:t>
            </a:r>
            <a:r>
              <a:rPr lang="en-US" altLang="zh-CN" b="1" i="1" dirty="0">
                <a:effectLst/>
                <a:ea typeface="宋体" panose="02010600030101010101" pitchFamily="2" charset="-122"/>
                <a:cs typeface="Times New Roman" panose="02020603050405020304" pitchFamily="18" charset="0"/>
              </a:rPr>
              <a:t>d</a:t>
            </a:r>
            <a:endParaRPr lang="en-US" b="1" i="1" dirty="0">
              <a:solidFill>
                <a:srgbClr val="000000"/>
              </a:solidFill>
              <a:cs typeface="Times New Roman" panose="02020603050405020304" pitchFamily="18" charset="0"/>
            </a:endParaRPr>
          </a:p>
        </p:txBody>
      </p:sp>
      <p:sp>
        <p:nvSpPr>
          <p:cNvPr id="14" name="Rectangle 8">
            <a:extLst>
              <a:ext uri="{FF2B5EF4-FFF2-40B4-BE49-F238E27FC236}">
                <a16:creationId xmlns:a16="http://schemas.microsoft.com/office/drawing/2014/main" id="{F49D1050-DE7D-4D94-B527-5D081C7710FE}"/>
              </a:ext>
            </a:extLst>
          </p:cNvPr>
          <p:cNvSpPr/>
          <p:nvPr/>
        </p:nvSpPr>
        <p:spPr>
          <a:xfrm>
            <a:off x="801046" y="3429000"/>
            <a:ext cx="10760538" cy="830997"/>
          </a:xfrm>
          <a:prstGeom prst="rect">
            <a:avLst/>
          </a:prstGeom>
        </p:spPr>
        <p:txBody>
          <a:bodyPr wrap="square">
            <a:spAutoFit/>
          </a:bodyPr>
          <a:lstStyle/>
          <a:p>
            <a:pPr algn="just" eaLnBrk="1" fontAlgn="auto" hangingPunct="1">
              <a:spcBef>
                <a:spcPts val="0"/>
              </a:spcBef>
              <a:spcAft>
                <a:spcPts val="0"/>
              </a:spcAft>
            </a:pPr>
            <a:r>
              <a:rPr lang="en-US" altLang="zh-CN" dirty="0">
                <a:ea typeface="宋体" panose="02010600030101010101" pitchFamily="2" charset="-122"/>
                <a:cs typeface="Times New Roman" panose="02020603050405020304" pitchFamily="18" charset="0"/>
              </a:rPr>
              <a:t>For a scene to be rendered, if its associated mapping model </a:t>
            </a:r>
            <a:r>
              <a:rPr lang="en-US" altLang="zh-CN" i="1" dirty="0">
                <a:effectLst/>
                <a:ea typeface="宋体" panose="02010600030101010101" pitchFamily="2" charset="-122"/>
                <a:cs typeface="Times New Roman" panose="02020603050405020304" pitchFamily="18" charset="0"/>
              </a:rPr>
              <a:t>F</a:t>
            </a:r>
            <a:r>
              <a:rPr lang="zh-CN" altLang="zh-CN" baseline="-25000" dirty="0">
                <a:effectLst/>
                <a:ea typeface="宋体" panose="02010600030101010101" pitchFamily="2" charset="-122"/>
                <a:cs typeface="Times New Roman" panose="02020603050405020304" pitchFamily="18" charset="0"/>
              </a:rPr>
              <a:t>Θ</a:t>
            </a:r>
            <a:r>
              <a:rPr lang="en-US" altLang="zh-CN" dirty="0">
                <a:effectLst/>
                <a:ea typeface="宋体" panose="02010600030101010101" pitchFamily="2" charset="-122"/>
                <a:cs typeface="Times New Roman" panose="02020603050405020304" pitchFamily="18" charset="0"/>
              </a:rPr>
              <a:t> is fixed, its radiance field is fixed or in other words, its radiance field is implicitly represented by </a:t>
            </a:r>
            <a:r>
              <a:rPr lang="en-US" altLang="zh-CN" i="1" dirty="0">
                <a:effectLst/>
                <a:ea typeface="宋体" panose="02010600030101010101" pitchFamily="2" charset="-122"/>
                <a:cs typeface="Times New Roman" panose="02020603050405020304" pitchFamily="18" charset="0"/>
              </a:rPr>
              <a:t>F</a:t>
            </a:r>
            <a:r>
              <a:rPr lang="zh-CN" altLang="zh-CN" baseline="-25000" dirty="0">
                <a:effectLst/>
                <a:ea typeface="宋体" panose="02010600030101010101" pitchFamily="2" charset="-122"/>
                <a:cs typeface="Times New Roman" panose="02020603050405020304" pitchFamily="18" charset="0"/>
              </a:rPr>
              <a:t>Θ</a:t>
            </a:r>
            <a:endParaRPr lang="en-US" b="1" i="1" dirty="0">
              <a:solidFill>
                <a:srgbClr val="000000"/>
              </a:solidFill>
              <a:cs typeface="Times New Roman" panose="02020603050405020304" pitchFamily="18" charset="0"/>
            </a:endParaRPr>
          </a:p>
        </p:txBody>
      </p:sp>
      <p:sp>
        <p:nvSpPr>
          <p:cNvPr id="15" name="Rectangle 8">
            <a:extLst>
              <a:ext uri="{FF2B5EF4-FFF2-40B4-BE49-F238E27FC236}">
                <a16:creationId xmlns:a16="http://schemas.microsoft.com/office/drawing/2014/main" id="{344098EF-640A-435A-8630-0273D9C78BB0}"/>
              </a:ext>
            </a:extLst>
          </p:cNvPr>
          <p:cNvSpPr/>
          <p:nvPr/>
        </p:nvSpPr>
        <p:spPr>
          <a:xfrm>
            <a:off x="801046" y="4488073"/>
            <a:ext cx="10760538" cy="461665"/>
          </a:xfrm>
          <a:prstGeom prst="rect">
            <a:avLst/>
          </a:prstGeom>
        </p:spPr>
        <p:txBody>
          <a:bodyPr wrap="square">
            <a:spAutoFit/>
          </a:bodyPr>
          <a:lstStyle/>
          <a:p>
            <a:pPr algn="just" eaLnBrk="1" fontAlgn="auto" hangingPunct="1">
              <a:spcBef>
                <a:spcPts val="0"/>
              </a:spcBef>
              <a:spcAft>
                <a:spcPts val="0"/>
              </a:spcAft>
            </a:pPr>
            <a:r>
              <a:rPr lang="en-US" altLang="zh-CN" i="1" dirty="0">
                <a:effectLst/>
                <a:ea typeface="宋体" panose="02010600030101010101" pitchFamily="2" charset="-122"/>
                <a:cs typeface="Times New Roman" panose="02020603050405020304" pitchFamily="18" charset="0"/>
              </a:rPr>
              <a:t>F</a:t>
            </a:r>
            <a:r>
              <a:rPr lang="zh-CN" altLang="zh-CN" baseline="-25000" dirty="0">
                <a:effectLst/>
                <a:ea typeface="宋体" panose="02010600030101010101" pitchFamily="2" charset="-122"/>
                <a:cs typeface="Times New Roman" panose="02020603050405020304" pitchFamily="18" charset="0"/>
              </a:rPr>
              <a:t>Θ</a:t>
            </a:r>
            <a:r>
              <a:rPr lang="en-US" altLang="zh-CN" dirty="0">
                <a:effectLst/>
                <a:ea typeface="宋体" panose="02010600030101010101" pitchFamily="2" charset="-122"/>
                <a:cs typeface="Times New Roman" panose="02020603050405020304" pitchFamily="18" charset="0"/>
              </a:rPr>
              <a:t> can be naturally represented as a neural network</a:t>
            </a:r>
            <a:endParaRPr lang="en-US" b="1" i="1"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1011802118"/>
      </p:ext>
    </p:extLst>
  </p:cSld>
  <p:clrMapOvr>
    <a:masterClrMapping/>
  </p:clrMapOvr>
  <p:transition advTm="12526"/>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err="1">
                <a:ea typeface="楷体" panose="02010609060101010101" pitchFamily="49" charset="-122"/>
                <a:cs typeface="Calibri" panose="020F0502020204030204" pitchFamily="34" charset="0"/>
              </a:rPr>
              <a:t>NeRF</a:t>
            </a:r>
            <a:r>
              <a:rPr lang="en-US" altLang="zh-CN" sz="3000" kern="0" dirty="0">
                <a:ea typeface="楷体" panose="02010609060101010101" pitchFamily="49" charset="-122"/>
                <a:cs typeface="Calibri" panose="020F0502020204030204" pitchFamily="34" charset="0"/>
              </a:rPr>
              <a:t> and its training</a:t>
            </a:r>
            <a:endParaRPr lang="zh-CN" altLang="en-US" sz="3000" kern="0" dirty="0">
              <a:ea typeface="楷体" panose="02010609060101010101" pitchFamily="49" charset="-122"/>
              <a:cs typeface="Calibri" panose="020F0502020204030204" pitchFamily="34" charset="0"/>
            </a:endParaRPr>
          </a:p>
        </p:txBody>
      </p:sp>
      <p:sp>
        <p:nvSpPr>
          <p:cNvPr id="15" name="Rectangle 8">
            <a:extLst>
              <a:ext uri="{FF2B5EF4-FFF2-40B4-BE49-F238E27FC236}">
                <a16:creationId xmlns:a16="http://schemas.microsoft.com/office/drawing/2014/main" id="{344098EF-640A-435A-8630-0273D9C78BB0}"/>
              </a:ext>
            </a:extLst>
          </p:cNvPr>
          <p:cNvSpPr/>
          <p:nvPr/>
        </p:nvSpPr>
        <p:spPr>
          <a:xfrm>
            <a:off x="801046" y="870613"/>
            <a:ext cx="10760538" cy="830997"/>
          </a:xfrm>
          <a:prstGeom prst="rect">
            <a:avLst/>
          </a:prstGeom>
        </p:spPr>
        <p:txBody>
          <a:bodyPr wrap="square">
            <a:spAutoFit/>
          </a:bodyPr>
          <a:lstStyle/>
          <a:p>
            <a:pPr algn="just" eaLnBrk="1" fontAlgn="auto" hangingPunct="1">
              <a:spcBef>
                <a:spcPts val="0"/>
              </a:spcBef>
              <a:spcAft>
                <a:spcPts val="0"/>
              </a:spcAft>
            </a:pPr>
            <a:r>
              <a:rPr lang="en-US" altLang="zh-CN" dirty="0">
                <a:effectLst/>
                <a:ea typeface="宋体" panose="02010600030101010101" pitchFamily="2" charset="-122"/>
                <a:cs typeface="Times New Roman" panose="02020603050405020304" pitchFamily="18" charset="0"/>
              </a:rPr>
              <a:t>Theoretically, </a:t>
            </a:r>
            <a:r>
              <a:rPr lang="en-US" altLang="zh-CN" i="1" dirty="0">
                <a:effectLst/>
                <a:ea typeface="宋体" panose="02010600030101010101" pitchFamily="2" charset="-122"/>
                <a:cs typeface="Times New Roman" panose="02020603050405020304" pitchFamily="18" charset="0"/>
              </a:rPr>
              <a:t>F</a:t>
            </a:r>
            <a:r>
              <a:rPr lang="zh-CN" altLang="zh-CN" baseline="-25000" dirty="0">
                <a:effectLst/>
                <a:ea typeface="宋体" panose="02010600030101010101" pitchFamily="2" charset="-122"/>
                <a:cs typeface="Times New Roman" panose="02020603050405020304" pitchFamily="18" charset="0"/>
              </a:rPr>
              <a:t>Θ</a:t>
            </a:r>
            <a:r>
              <a:rPr lang="en-US" altLang="zh-CN" dirty="0">
                <a:effectLst/>
                <a:ea typeface="宋体" panose="02010600030101010101" pitchFamily="2" charset="-122"/>
                <a:cs typeface="Times New Roman" panose="02020603050405020304" pitchFamily="18" charset="0"/>
              </a:rPr>
              <a:t> maps a 6</a:t>
            </a:r>
            <a:r>
              <a:rPr lang="en-US" altLang="zh-CN" i="1" dirty="0">
                <a:effectLst/>
                <a:ea typeface="宋体" panose="02010600030101010101" pitchFamily="2" charset="-122"/>
                <a:cs typeface="Times New Roman" panose="02020603050405020304" pitchFamily="18" charset="0"/>
              </a:rPr>
              <a:t>d</a:t>
            </a:r>
            <a:r>
              <a:rPr lang="en-US" altLang="zh-CN" dirty="0">
                <a:effectLst/>
                <a:ea typeface="宋体" panose="02010600030101010101" pitchFamily="2" charset="-122"/>
                <a:cs typeface="Times New Roman" panose="02020603050405020304" pitchFamily="18" charset="0"/>
              </a:rPr>
              <a:t> vector (</a:t>
            </a:r>
            <a:r>
              <a:rPr lang="en-US" altLang="zh-CN" b="1" i="1" dirty="0">
                <a:effectLst/>
                <a:ea typeface="宋体" panose="02010600030101010101" pitchFamily="2" charset="-122"/>
                <a:cs typeface="Times New Roman" panose="02020603050405020304" pitchFamily="18" charset="0"/>
              </a:rPr>
              <a:t>x</a:t>
            </a:r>
            <a:r>
              <a:rPr lang="en-US" altLang="zh-CN" dirty="0">
                <a:effectLst/>
                <a:ea typeface="宋体" panose="02010600030101010101" pitchFamily="2" charset="-122"/>
                <a:cs typeface="Times New Roman" panose="02020603050405020304" pitchFamily="18" charset="0"/>
              </a:rPr>
              <a:t>, </a:t>
            </a:r>
            <a:r>
              <a:rPr lang="en-US" altLang="zh-CN" b="1" i="1" dirty="0">
                <a:effectLst/>
                <a:ea typeface="宋体" panose="02010600030101010101" pitchFamily="2" charset="-122"/>
                <a:cs typeface="Times New Roman" panose="02020603050405020304" pitchFamily="18" charset="0"/>
              </a:rPr>
              <a:t>d</a:t>
            </a:r>
            <a:r>
              <a:rPr lang="en-US" altLang="zh-CN" dirty="0">
                <a:effectLst/>
                <a:ea typeface="宋体" panose="02010600030101010101" pitchFamily="2" charset="-122"/>
                <a:cs typeface="Times New Roman" panose="02020603050405020304" pitchFamily="18" charset="0"/>
              </a:rPr>
              <a:t>) to a 4</a:t>
            </a:r>
            <a:r>
              <a:rPr lang="en-US" altLang="zh-CN" i="1" dirty="0">
                <a:effectLst/>
                <a:ea typeface="宋体" panose="02010600030101010101" pitchFamily="2" charset="-122"/>
                <a:cs typeface="Times New Roman" panose="02020603050405020304" pitchFamily="18" charset="0"/>
              </a:rPr>
              <a:t>d</a:t>
            </a:r>
            <a:r>
              <a:rPr lang="en-US" altLang="zh-CN" dirty="0">
                <a:effectLst/>
                <a:ea typeface="宋体" panose="02010600030101010101" pitchFamily="2" charset="-122"/>
                <a:cs typeface="Times New Roman" panose="02020603050405020304" pitchFamily="18" charset="0"/>
              </a:rPr>
              <a:t> vector (</a:t>
            </a:r>
            <a:r>
              <a:rPr lang="en-US" altLang="zh-CN" b="1" i="1" dirty="0">
                <a:effectLst/>
                <a:ea typeface="宋体" panose="02010600030101010101" pitchFamily="2" charset="-122"/>
                <a:cs typeface="Times New Roman" panose="02020603050405020304" pitchFamily="18" charset="0"/>
              </a:rPr>
              <a:t>c</a:t>
            </a:r>
            <a:r>
              <a:rPr lang="en-US" altLang="zh-CN" dirty="0">
                <a:effectLst/>
                <a:ea typeface="宋体" panose="02010600030101010101" pitchFamily="2" charset="-122"/>
                <a:cs typeface="Times New Roman" panose="02020603050405020304" pitchFamily="18" charset="0"/>
              </a:rPr>
              <a:t>,</a:t>
            </a:r>
            <a:r>
              <a:rPr lang="el-GR" altLang="zh-CN" i="1" dirty="0">
                <a:effectLst/>
                <a:ea typeface="宋体" panose="02010600030101010101" pitchFamily="2" charset="-122"/>
                <a:cs typeface="Times New Roman" panose="02020603050405020304" pitchFamily="18" charset="0"/>
              </a:rPr>
              <a:t> σ</a:t>
            </a:r>
            <a:r>
              <a:rPr lang="en-US" altLang="zh-CN" dirty="0">
                <a:effectLst/>
                <a:ea typeface="宋体" panose="02010600030101010101" pitchFamily="2" charset="-122"/>
                <a:cs typeface="Times New Roman" panose="02020603050405020304" pitchFamily="18" charset="0"/>
              </a:rPr>
              <a:t>). However, such a straightforward idea cannot characterize high-frequency information well </a:t>
            </a:r>
            <a:endParaRPr lang="en-US" b="1" i="1" dirty="0">
              <a:solidFill>
                <a:srgbClr val="000000"/>
              </a:solidFill>
              <a:cs typeface="Times New Roman" panose="02020603050405020304" pitchFamily="18" charset="0"/>
            </a:endParaRPr>
          </a:p>
        </p:txBody>
      </p:sp>
      <p:sp>
        <p:nvSpPr>
          <p:cNvPr id="8" name="Rectangle 8">
            <a:extLst>
              <a:ext uri="{FF2B5EF4-FFF2-40B4-BE49-F238E27FC236}">
                <a16:creationId xmlns:a16="http://schemas.microsoft.com/office/drawing/2014/main" id="{28D0AA9C-732D-42A8-9868-B7F50875A431}"/>
              </a:ext>
            </a:extLst>
          </p:cNvPr>
          <p:cNvSpPr/>
          <p:nvPr/>
        </p:nvSpPr>
        <p:spPr>
          <a:xfrm>
            <a:off x="801046" y="2352240"/>
            <a:ext cx="10221385" cy="461665"/>
          </a:xfrm>
          <a:prstGeom prst="rect">
            <a:avLst/>
          </a:prstGeom>
        </p:spPr>
        <p:txBody>
          <a:bodyPr wrap="square">
            <a:spAutoFit/>
          </a:bodyPr>
          <a:lstStyle/>
          <a:p>
            <a:pPr algn="just" eaLnBrk="1" fontAlgn="auto" hangingPunct="1">
              <a:spcBef>
                <a:spcPts val="0"/>
              </a:spcBef>
              <a:spcAft>
                <a:spcPts val="0"/>
              </a:spcAft>
            </a:pPr>
            <a:r>
              <a:rPr lang="en-US" altLang="zh-CN" dirty="0">
                <a:effectLst/>
                <a:ea typeface="宋体" panose="02010600030101010101" pitchFamily="2" charset="-122"/>
                <a:cs typeface="Times New Roman" panose="02020603050405020304" pitchFamily="18" charset="0"/>
              </a:rPr>
              <a:t>Dimensionality</a:t>
            </a:r>
            <a:r>
              <a:rPr lang="en-US" altLang="zh-CN" dirty="0">
                <a:ea typeface="宋体" panose="02010600030101010101" pitchFamily="2" charset="-122"/>
                <a:cs typeface="Times New Roman" panose="02020603050405020304" pitchFamily="18" charset="0"/>
              </a:rPr>
              <a:t>-increasing encoding for the position </a:t>
            </a:r>
            <a:r>
              <a:rPr lang="en-US" altLang="zh-CN" b="1" i="1" dirty="0">
                <a:ea typeface="宋体" panose="02010600030101010101" pitchFamily="2" charset="-122"/>
                <a:cs typeface="Times New Roman" panose="02020603050405020304" pitchFamily="18" charset="0"/>
              </a:rPr>
              <a:t>x</a:t>
            </a:r>
            <a:r>
              <a:rPr lang="en-US" altLang="zh-CN" dirty="0">
                <a:ea typeface="宋体" panose="02010600030101010101" pitchFamily="2" charset="-122"/>
                <a:cs typeface="Times New Roman" panose="02020603050405020304" pitchFamily="18" charset="0"/>
              </a:rPr>
              <a:t> and the direction </a:t>
            </a:r>
            <a:r>
              <a:rPr lang="en-US" altLang="zh-CN" b="1" i="1" dirty="0">
                <a:ea typeface="宋体" panose="02010600030101010101" pitchFamily="2" charset="-122"/>
                <a:cs typeface="Times New Roman" panose="02020603050405020304" pitchFamily="18" charset="0"/>
              </a:rPr>
              <a:t>d</a:t>
            </a:r>
            <a:r>
              <a:rPr lang="en-US" altLang="zh-CN" dirty="0">
                <a:ea typeface="宋体" panose="02010600030101010101" pitchFamily="2" charset="-122"/>
                <a:cs typeface="Times New Roman" panose="02020603050405020304" pitchFamily="18" charset="0"/>
              </a:rPr>
              <a:t> </a:t>
            </a:r>
            <a:endParaRPr lang="en-US" b="1" i="1" dirty="0">
              <a:solidFill>
                <a:srgbClr val="000000"/>
              </a:solidFill>
              <a:cs typeface="Times New Roman" panose="02020603050405020304" pitchFamily="18" charset="0"/>
            </a:endParaRPr>
          </a:p>
        </p:txBody>
      </p:sp>
      <p:sp>
        <p:nvSpPr>
          <p:cNvPr id="11" name="下箭头 2">
            <a:extLst>
              <a:ext uri="{FF2B5EF4-FFF2-40B4-BE49-F238E27FC236}">
                <a16:creationId xmlns:a16="http://schemas.microsoft.com/office/drawing/2014/main" id="{2F3748EB-B4EC-49CD-9BEB-835C2EE20887}"/>
              </a:ext>
            </a:extLst>
          </p:cNvPr>
          <p:cNvSpPr/>
          <p:nvPr/>
        </p:nvSpPr>
        <p:spPr bwMode="auto">
          <a:xfrm>
            <a:off x="5346328" y="1701610"/>
            <a:ext cx="345057" cy="626765"/>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3" name="对象 2">
            <a:extLst>
              <a:ext uri="{FF2B5EF4-FFF2-40B4-BE49-F238E27FC236}">
                <a16:creationId xmlns:a16="http://schemas.microsoft.com/office/drawing/2014/main" id="{19931A0E-F6C8-4A75-B530-200BE50F5607}"/>
              </a:ext>
            </a:extLst>
          </p:cNvPr>
          <p:cNvGraphicFramePr>
            <a:graphicFrameLocks noChangeAspect="1"/>
          </p:cNvGraphicFramePr>
          <p:nvPr>
            <p:extLst>
              <p:ext uri="{D42A27DB-BD31-4B8C-83A1-F6EECF244321}">
                <p14:modId xmlns:p14="http://schemas.microsoft.com/office/powerpoint/2010/main" val="355632706"/>
              </p:ext>
            </p:extLst>
          </p:nvPr>
        </p:nvGraphicFramePr>
        <p:xfrm>
          <a:off x="1704182" y="3612037"/>
          <a:ext cx="7689606" cy="689112"/>
        </p:xfrm>
        <a:graphic>
          <a:graphicData uri="http://schemas.openxmlformats.org/presentationml/2006/ole">
            <mc:AlternateContent xmlns:mc="http://schemas.openxmlformats.org/markup-compatibility/2006">
              <mc:Choice xmlns:v="urn:schemas-microsoft-com:vml" Requires="v">
                <p:oleObj spid="_x0000_s242715" name="Equation" r:id="rId3" imgW="3860800" imgH="304800" progId="Equation.DSMT4">
                  <p:embed/>
                </p:oleObj>
              </mc:Choice>
              <mc:Fallback>
                <p:oleObj name="Equation" r:id="rId3" imgW="3860800" imgH="304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182" y="3612037"/>
                        <a:ext cx="7689606" cy="689112"/>
                      </a:xfrm>
                      <a:prstGeom prst="rect">
                        <a:avLst/>
                      </a:prstGeom>
                      <a:noFill/>
                    </p:spPr>
                  </p:pic>
                </p:oleObj>
              </mc:Fallback>
            </mc:AlternateContent>
          </a:graphicData>
        </a:graphic>
      </p:graphicFrame>
      <p:sp>
        <p:nvSpPr>
          <p:cNvPr id="12" name="Rectangle 8">
            <a:extLst>
              <a:ext uri="{FF2B5EF4-FFF2-40B4-BE49-F238E27FC236}">
                <a16:creationId xmlns:a16="http://schemas.microsoft.com/office/drawing/2014/main" id="{8BA98C26-6DB0-4F18-A240-2EF892B2B791}"/>
              </a:ext>
            </a:extLst>
          </p:cNvPr>
          <p:cNvSpPr/>
          <p:nvPr/>
        </p:nvSpPr>
        <p:spPr>
          <a:xfrm>
            <a:off x="801045" y="3052747"/>
            <a:ext cx="10221385" cy="461665"/>
          </a:xfrm>
          <a:prstGeom prst="rect">
            <a:avLst/>
          </a:prstGeom>
        </p:spPr>
        <p:txBody>
          <a:bodyPr wrap="square">
            <a:spAutoFit/>
          </a:bodyPr>
          <a:lstStyle/>
          <a:p>
            <a:pPr algn="just" eaLnBrk="1" fontAlgn="auto" hangingPunct="1">
              <a:spcBef>
                <a:spcPts val="0"/>
              </a:spcBef>
              <a:spcAft>
                <a:spcPts val="0"/>
              </a:spcAft>
            </a:pPr>
            <a:r>
              <a:rPr lang="en-US" altLang="zh-CN" dirty="0">
                <a:effectLst/>
                <a:ea typeface="宋体" panose="02010600030101010101" pitchFamily="2" charset="-122"/>
                <a:cs typeface="Times New Roman" panose="02020603050405020304" pitchFamily="18" charset="0"/>
              </a:rPr>
              <a:t>Such a process can be represented as                            :</a:t>
            </a:r>
            <a:endParaRPr lang="en-US" b="1" i="1" dirty="0">
              <a:solidFill>
                <a:srgbClr val="000000"/>
              </a:solidFill>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79B0F74B-68A9-465A-84E0-F21EF1072E82}"/>
              </a:ext>
            </a:extLst>
          </p:cNvPr>
          <p:cNvGraphicFramePr>
            <a:graphicFrameLocks noChangeAspect="1"/>
          </p:cNvGraphicFramePr>
          <p:nvPr>
            <p:extLst>
              <p:ext uri="{D42A27DB-BD31-4B8C-83A1-F6EECF244321}">
                <p14:modId xmlns:p14="http://schemas.microsoft.com/office/powerpoint/2010/main" val="4247424113"/>
              </p:ext>
            </p:extLst>
          </p:nvPr>
        </p:nvGraphicFramePr>
        <p:xfrm>
          <a:off x="5459638" y="3027098"/>
          <a:ext cx="2022522" cy="557561"/>
        </p:xfrm>
        <a:graphic>
          <a:graphicData uri="http://schemas.openxmlformats.org/presentationml/2006/ole">
            <mc:AlternateContent xmlns:mc="http://schemas.openxmlformats.org/markup-compatibility/2006">
              <mc:Choice xmlns:v="urn:schemas-microsoft-com:vml" Requires="v">
                <p:oleObj spid="_x0000_s242716" name="Equation" r:id="rId5" imgW="1002865" imgH="253890" progId="Equation.DSMT4">
                  <p:embed/>
                </p:oleObj>
              </mc:Choice>
              <mc:Fallback>
                <p:oleObj name="Equation" r:id="rId5" imgW="1002865" imgH="25389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9638" y="3027098"/>
                        <a:ext cx="2022522" cy="557561"/>
                      </a:xfrm>
                      <a:prstGeom prst="rect">
                        <a:avLst/>
                      </a:prstGeom>
                      <a:noFill/>
                    </p:spPr>
                  </p:pic>
                </p:oleObj>
              </mc:Fallback>
            </mc:AlternateContent>
          </a:graphicData>
        </a:graphic>
      </p:graphicFrame>
      <p:sp>
        <p:nvSpPr>
          <p:cNvPr id="16" name="Rectangle 8">
            <a:extLst>
              <a:ext uri="{FF2B5EF4-FFF2-40B4-BE49-F238E27FC236}">
                <a16:creationId xmlns:a16="http://schemas.microsoft.com/office/drawing/2014/main" id="{CFC8076E-AEED-42D2-A438-EF38F550A5B2}"/>
              </a:ext>
            </a:extLst>
          </p:cNvPr>
          <p:cNvSpPr/>
          <p:nvPr/>
        </p:nvSpPr>
        <p:spPr>
          <a:xfrm>
            <a:off x="801044" y="4398774"/>
            <a:ext cx="11184287" cy="1569660"/>
          </a:xfrm>
          <a:prstGeom prst="rect">
            <a:avLst/>
          </a:prstGeom>
        </p:spPr>
        <p:txBody>
          <a:bodyPr wrap="square">
            <a:spAutoFit/>
          </a:bodyPr>
          <a:lstStyle/>
          <a:p>
            <a:pPr algn="just" eaLnBrk="1" fontAlgn="auto" hangingPunct="1">
              <a:spcBef>
                <a:spcPts val="0"/>
              </a:spcBef>
              <a:spcAft>
                <a:spcPts val="0"/>
              </a:spcAft>
            </a:pPr>
            <a:r>
              <a:rPr lang="en-US" altLang="zh-CN" dirty="0">
                <a:effectLst/>
                <a:ea typeface="宋体" panose="02010600030101010101" pitchFamily="2" charset="-122"/>
                <a:cs typeface="Times New Roman" panose="02020603050405020304" pitchFamily="18" charset="0"/>
              </a:rPr>
              <a:t>In the reference implementation, for the position encoding, </a:t>
            </a:r>
            <a:r>
              <a:rPr lang="en-US" altLang="zh-CN" i="1" dirty="0">
                <a:effectLst/>
                <a:ea typeface="宋体" panose="02010600030101010101" pitchFamily="2" charset="-122"/>
                <a:cs typeface="Times New Roman" panose="02020603050405020304" pitchFamily="18" charset="0"/>
              </a:rPr>
              <a:t>L</a:t>
            </a:r>
            <a:r>
              <a:rPr lang="en-US" altLang="zh-CN" dirty="0">
                <a:effectLst/>
                <a:ea typeface="宋体" panose="02010600030101010101" pitchFamily="2" charset="-122"/>
                <a:cs typeface="Times New Roman" panose="02020603050405020304" pitchFamily="18" charset="0"/>
              </a:rPr>
              <a:t>=10.</a:t>
            </a:r>
            <a:r>
              <a:rPr lang="zh-CN" altLang="en-US" dirty="0">
                <a:effectLst/>
                <a:ea typeface="宋体" panose="02010600030101010101" pitchFamily="2" charset="-122"/>
                <a:cs typeface="Times New Roman" panose="02020603050405020304" pitchFamily="18" charset="0"/>
              </a:rPr>
              <a:t> </a:t>
            </a:r>
            <a:r>
              <a:rPr lang="en-US" altLang="zh-CN" dirty="0">
                <a:effectLst/>
                <a:ea typeface="宋体" panose="02010600030101010101" pitchFamily="2" charset="-122"/>
                <a:cs typeface="Times New Roman" panose="02020603050405020304" pitchFamily="18" charset="0"/>
              </a:rPr>
              <a:t>Thus,</a:t>
            </a:r>
            <a:r>
              <a:rPr lang="zh-CN" altLang="en-US" dirty="0">
                <a:effectLst/>
                <a:ea typeface="宋体" panose="02010600030101010101" pitchFamily="2" charset="-122"/>
                <a:cs typeface="Times New Roman" panose="02020603050405020304" pitchFamily="18" charset="0"/>
              </a:rPr>
              <a:t> </a:t>
            </a:r>
            <a:r>
              <a:rPr lang="en-US" altLang="zh-CN" dirty="0">
                <a:effectLst/>
                <a:ea typeface="宋体" panose="02010600030101010101" pitchFamily="2" charset="-122"/>
                <a:cs typeface="Times New Roman" panose="02020603050405020304" pitchFamily="18" charset="0"/>
              </a:rPr>
              <a:t>after</a:t>
            </a:r>
            <a:r>
              <a:rPr lang="zh-CN" altLang="en-US" dirty="0">
                <a:effectLst/>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rPr>
              <a:t>such a dimensionality-increasing encoding process, the data dimension is 2</a:t>
            </a:r>
            <a:r>
              <a:rPr lang="en-US" altLang="zh-CN" dirty="0">
                <a:effectLst/>
                <a:ea typeface="宋体" panose="02010600030101010101" pitchFamily="2" charset="-122"/>
                <a:cs typeface="Times New Roman" panose="02020603050405020304" pitchFamily="18" charset="0"/>
                <a:sym typeface="Symbol" panose="05050102010706020507" pitchFamily="18" charset="2"/>
              </a:rPr>
              <a:t>103+3=63. For the direction encoding, </a:t>
            </a:r>
            <a:r>
              <a:rPr lang="en-US" altLang="zh-CN" i="1" dirty="0">
                <a:effectLst/>
                <a:ea typeface="宋体" panose="02010600030101010101" pitchFamily="2" charset="-122"/>
                <a:cs typeface="Times New Roman" panose="02020603050405020304" pitchFamily="18" charset="0"/>
                <a:sym typeface="Symbol" panose="05050102010706020507" pitchFamily="18" charset="2"/>
              </a:rPr>
              <a:t>L</a:t>
            </a:r>
            <a:r>
              <a:rPr lang="en-US" altLang="zh-CN" dirty="0">
                <a:effectLst/>
                <a:ea typeface="宋体" panose="02010600030101010101" pitchFamily="2" charset="-122"/>
                <a:cs typeface="Times New Roman" panose="02020603050405020304" pitchFamily="18" charset="0"/>
                <a:sym typeface="Symbol" panose="05050102010706020507" pitchFamily="18" charset="2"/>
              </a:rPr>
              <a:t>=4.</a:t>
            </a:r>
            <a:r>
              <a:rPr lang="en-US" altLang="zh-CN" dirty="0">
                <a:effectLst/>
                <a:ea typeface="宋体" panose="02010600030101010101" pitchFamily="2" charset="-122"/>
                <a:cs typeface="Times New Roman" panose="02020603050405020304" pitchFamily="18" charset="0"/>
              </a:rPr>
              <a:t> Thus,</a:t>
            </a:r>
            <a:r>
              <a:rPr lang="zh-CN" altLang="en-US" dirty="0">
                <a:effectLst/>
                <a:ea typeface="宋体" panose="02010600030101010101" pitchFamily="2" charset="-122"/>
                <a:cs typeface="Times New Roman" panose="02020603050405020304" pitchFamily="18" charset="0"/>
              </a:rPr>
              <a:t> </a:t>
            </a:r>
            <a:r>
              <a:rPr lang="en-US" altLang="zh-CN" dirty="0">
                <a:effectLst/>
                <a:ea typeface="宋体" panose="02010600030101010101" pitchFamily="2" charset="-122"/>
                <a:cs typeface="Times New Roman" panose="02020603050405020304" pitchFamily="18" charset="0"/>
              </a:rPr>
              <a:t>after</a:t>
            </a:r>
            <a:r>
              <a:rPr lang="zh-CN" altLang="en-US" dirty="0">
                <a:effectLst/>
                <a:ea typeface="宋体" panose="02010600030101010101" pitchFamily="2" charset="-122"/>
                <a:cs typeface="Times New Roman" panose="02020603050405020304" pitchFamily="18" charset="0"/>
              </a:rPr>
              <a:t> </a:t>
            </a:r>
            <a:r>
              <a:rPr lang="en-US" altLang="zh-CN" dirty="0">
                <a:ea typeface="宋体" panose="02010600030101010101" pitchFamily="2" charset="-122"/>
                <a:cs typeface="Times New Roman" panose="02020603050405020304" pitchFamily="18" charset="0"/>
              </a:rPr>
              <a:t>such a dimensionality-increasing encoding process, the data dimension related to dimension is 2</a:t>
            </a:r>
            <a:r>
              <a:rPr lang="en-US" altLang="zh-CN" dirty="0">
                <a:effectLst/>
                <a:ea typeface="宋体" panose="02010600030101010101" pitchFamily="2" charset="-122"/>
                <a:cs typeface="Times New Roman" panose="02020603050405020304" pitchFamily="18" charset="0"/>
                <a:sym typeface="Symbol" panose="05050102010706020507" pitchFamily="18" charset="2"/>
              </a:rPr>
              <a:t>43+3=27 </a:t>
            </a:r>
            <a:endParaRPr lang="en-US" b="1" i="1"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3042616468"/>
      </p:ext>
    </p:extLst>
  </p:cSld>
  <p:clrMapOvr>
    <a:masterClrMapping/>
  </p:clrMapOvr>
  <p:transition advTm="12526"/>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err="1">
                <a:ea typeface="楷体" panose="02010609060101010101" pitchFamily="49" charset="-122"/>
                <a:cs typeface="Calibri" panose="020F0502020204030204" pitchFamily="34" charset="0"/>
              </a:rPr>
              <a:t>NeRF</a:t>
            </a:r>
            <a:r>
              <a:rPr lang="en-US" altLang="zh-CN" sz="3000" kern="0" dirty="0">
                <a:ea typeface="楷体" panose="02010609060101010101" pitchFamily="49" charset="-122"/>
                <a:cs typeface="Calibri" panose="020F0502020204030204" pitchFamily="34" charset="0"/>
              </a:rPr>
              <a:t> and its training</a:t>
            </a:r>
            <a:endParaRPr lang="zh-CN" altLang="en-US" sz="3000" kern="0" dirty="0">
              <a:ea typeface="楷体" panose="02010609060101010101" pitchFamily="49" charset="-122"/>
              <a:cs typeface="Calibri" panose="020F0502020204030204" pitchFamily="34" charset="0"/>
            </a:endParaRPr>
          </a:p>
        </p:txBody>
      </p:sp>
      <p:pic>
        <p:nvPicPr>
          <p:cNvPr id="2" name="图片 1">
            <a:extLst>
              <a:ext uri="{FF2B5EF4-FFF2-40B4-BE49-F238E27FC236}">
                <a16:creationId xmlns:a16="http://schemas.microsoft.com/office/drawing/2014/main" id="{B33791CC-74C3-437B-9B75-EF7405F5D1D9}"/>
              </a:ext>
            </a:extLst>
          </p:cNvPr>
          <p:cNvPicPr>
            <a:picLocks noChangeAspect="1"/>
          </p:cNvPicPr>
          <p:nvPr/>
        </p:nvPicPr>
        <p:blipFill>
          <a:blip r:embed="rId2"/>
          <a:stretch>
            <a:fillRect/>
          </a:stretch>
        </p:blipFill>
        <p:spPr>
          <a:xfrm>
            <a:off x="1575330" y="872402"/>
            <a:ext cx="9089698" cy="5163817"/>
          </a:xfrm>
          <a:prstGeom prst="rect">
            <a:avLst/>
          </a:prstGeom>
          <a:ln>
            <a:solidFill>
              <a:schemeClr val="tx1"/>
            </a:solidFill>
          </a:ln>
        </p:spPr>
      </p:pic>
      <p:sp>
        <p:nvSpPr>
          <p:cNvPr id="350" name="Rectangle 8">
            <a:extLst>
              <a:ext uri="{FF2B5EF4-FFF2-40B4-BE49-F238E27FC236}">
                <a16:creationId xmlns:a16="http://schemas.microsoft.com/office/drawing/2014/main" id="{B5768D01-FB6E-4E3D-83F0-E03E26CE2E9D}"/>
              </a:ext>
            </a:extLst>
          </p:cNvPr>
          <p:cNvSpPr/>
          <p:nvPr/>
        </p:nvSpPr>
        <p:spPr>
          <a:xfrm>
            <a:off x="2839476" y="6023208"/>
            <a:ext cx="6500778" cy="400110"/>
          </a:xfrm>
          <a:prstGeom prst="rect">
            <a:avLst/>
          </a:prstGeom>
        </p:spPr>
        <p:txBody>
          <a:bodyPr wrap="square">
            <a:spAutoFit/>
          </a:bodyPr>
          <a:lstStyle/>
          <a:p>
            <a:pPr algn="just" eaLnBrk="1" fontAlgn="auto" hangingPunct="1">
              <a:spcBef>
                <a:spcPts val="0"/>
              </a:spcBef>
              <a:spcAft>
                <a:spcPts val="0"/>
              </a:spcAft>
            </a:pPr>
            <a:r>
              <a:rPr lang="en-US" altLang="zh-CN" sz="2000" dirty="0">
                <a:effectLst/>
                <a:ea typeface="宋体" panose="02010600030101010101" pitchFamily="2" charset="-122"/>
                <a:cs typeface="Times New Roman" panose="02020603050405020304" pitchFamily="18" charset="0"/>
              </a:rPr>
              <a:t>Neural network for implicitly representing the radiance field </a:t>
            </a:r>
            <a:endParaRPr lang="en-US" sz="2000" b="1" i="1"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133606056"/>
      </p:ext>
    </p:extLst>
  </p:cSld>
  <p:clrMapOvr>
    <a:masterClrMapping/>
  </p:clrMapOvr>
  <p:transition advTm="12526"/>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err="1">
                <a:ea typeface="楷体" panose="02010609060101010101" pitchFamily="49" charset="-122"/>
                <a:cs typeface="Calibri" panose="020F0502020204030204" pitchFamily="34" charset="0"/>
              </a:rPr>
              <a:t>NeRF</a:t>
            </a:r>
            <a:r>
              <a:rPr lang="en-US" altLang="zh-CN" sz="3000" kern="0" dirty="0">
                <a:ea typeface="楷体" panose="02010609060101010101" pitchFamily="49" charset="-122"/>
                <a:cs typeface="Calibri" panose="020F0502020204030204" pitchFamily="34" charset="0"/>
              </a:rPr>
              <a:t> and its training</a:t>
            </a:r>
            <a:endParaRPr lang="zh-CN" altLang="en-US" sz="3000" kern="0" dirty="0">
              <a:ea typeface="楷体" panose="02010609060101010101" pitchFamily="49" charset="-122"/>
              <a:cs typeface="Calibri" panose="020F0502020204030204" pitchFamily="34" charset="0"/>
            </a:endParaRPr>
          </a:p>
        </p:txBody>
      </p:sp>
      <p:sp>
        <p:nvSpPr>
          <p:cNvPr id="37" name="平行四边形 36">
            <a:extLst>
              <a:ext uri="{FF2B5EF4-FFF2-40B4-BE49-F238E27FC236}">
                <a16:creationId xmlns:a16="http://schemas.microsoft.com/office/drawing/2014/main" id="{A5DB0BC4-1815-4904-B6CD-9C2382346FF0}"/>
              </a:ext>
            </a:extLst>
          </p:cNvPr>
          <p:cNvSpPr/>
          <p:nvPr/>
        </p:nvSpPr>
        <p:spPr>
          <a:xfrm rot="16200000" flipH="1">
            <a:off x="5038463" y="2932879"/>
            <a:ext cx="3676786" cy="2358565"/>
          </a:xfrm>
          <a:prstGeom prst="parallelogram">
            <a:avLst>
              <a:gd name="adj" fmla="val 43141"/>
            </a:avLst>
          </a:prstGeom>
          <a:solidFill>
            <a:srgbClr val="EFEFEF"/>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38" name="图片 37">
            <a:extLst>
              <a:ext uri="{FF2B5EF4-FFF2-40B4-BE49-F238E27FC236}">
                <a16:creationId xmlns:a16="http://schemas.microsoft.com/office/drawing/2014/main" id="{D3732191-AD3C-4AD6-963D-BEFBDD5FDEAB}"/>
              </a:ext>
            </a:extLst>
          </p:cNvPr>
          <p:cNvPicPr>
            <a:picLocks noChangeAspect="1"/>
          </p:cNvPicPr>
          <p:nvPr/>
        </p:nvPicPr>
        <p:blipFill rotWithShape="1">
          <a:blip r:embed="rId2">
            <a:extLst>
              <a:ext uri="{28A0092B-C50C-407E-A947-70E740481C1C}">
                <a14:useLocalDpi xmlns:a14="http://schemas.microsoft.com/office/drawing/2010/main" val="0"/>
              </a:ext>
            </a:extLst>
          </a:blip>
          <a:srcRect l="5336" t="11804" r="12743" b="12732"/>
          <a:stretch/>
        </p:blipFill>
        <p:spPr>
          <a:xfrm>
            <a:off x="1521609" y="1754998"/>
            <a:ext cx="3693993" cy="3402842"/>
          </a:xfrm>
          <a:prstGeom prst="rect">
            <a:avLst/>
          </a:prstGeom>
        </p:spPr>
      </p:pic>
      <p:pic>
        <p:nvPicPr>
          <p:cNvPr id="39" name="图片 38">
            <a:extLst>
              <a:ext uri="{FF2B5EF4-FFF2-40B4-BE49-F238E27FC236}">
                <a16:creationId xmlns:a16="http://schemas.microsoft.com/office/drawing/2014/main" id="{C7AA82D2-2D31-4C44-99E3-68569E291A62}"/>
              </a:ext>
            </a:extLst>
          </p:cNvPr>
          <p:cNvPicPr>
            <a:picLocks noChangeAspect="1"/>
          </p:cNvPicPr>
          <p:nvPr/>
        </p:nvPicPr>
        <p:blipFill rotWithShape="1">
          <a:blip r:embed="rId3">
            <a:extLst>
              <a:ext uri="{28A0092B-C50C-407E-A947-70E740481C1C}">
                <a14:useLocalDpi xmlns:a14="http://schemas.microsoft.com/office/drawing/2010/main" val="0"/>
              </a:ext>
            </a:extLst>
          </a:blip>
          <a:srcRect l="7328" t="9456" r="2972" b="17410"/>
          <a:stretch/>
        </p:blipFill>
        <p:spPr>
          <a:xfrm>
            <a:off x="5093714" y="2792368"/>
            <a:ext cx="3566283" cy="2907655"/>
          </a:xfrm>
          <a:prstGeom prst="rect">
            <a:avLst/>
          </a:prstGeom>
          <a:scene3d>
            <a:camera prst="orthographicFront">
              <a:rot lat="0" lon="4200000" rev="0"/>
            </a:camera>
            <a:lightRig rig="threePt" dir="t"/>
          </a:scene3d>
        </p:spPr>
      </p:pic>
      <p:cxnSp>
        <p:nvCxnSpPr>
          <p:cNvPr id="40" name="直线箭头连接符 41">
            <a:extLst>
              <a:ext uri="{FF2B5EF4-FFF2-40B4-BE49-F238E27FC236}">
                <a16:creationId xmlns:a16="http://schemas.microsoft.com/office/drawing/2014/main" id="{D252CBB5-5ADF-4711-BE1A-3ADF1E11244B}"/>
              </a:ext>
            </a:extLst>
          </p:cNvPr>
          <p:cNvCxnSpPr>
            <a:cxnSpLocks/>
          </p:cNvCxnSpPr>
          <p:nvPr/>
        </p:nvCxnSpPr>
        <p:spPr>
          <a:xfrm flipV="1">
            <a:off x="5690545" y="2085072"/>
            <a:ext cx="2754086" cy="1186544"/>
          </a:xfrm>
          <a:prstGeom prst="straightConnector1">
            <a:avLst/>
          </a:prstGeom>
          <a:noFill/>
          <a:ln w="19050" cap="flat" cmpd="sng" algn="ctr">
            <a:solidFill>
              <a:srgbClr val="878246"/>
            </a:solidFill>
            <a:prstDash val="dash"/>
            <a:round/>
            <a:headEnd type="none" w="med" len="med"/>
            <a:tailEnd type="arrow" w="med" len="med"/>
          </a:ln>
          <a:effectLst/>
        </p:spPr>
      </p:cxnSp>
      <p:cxnSp>
        <p:nvCxnSpPr>
          <p:cNvPr id="41" name="直线箭头连接符 42">
            <a:extLst>
              <a:ext uri="{FF2B5EF4-FFF2-40B4-BE49-F238E27FC236}">
                <a16:creationId xmlns:a16="http://schemas.microsoft.com/office/drawing/2014/main" id="{53A966A6-5BA5-4991-9776-6805AA69F3B6}"/>
              </a:ext>
            </a:extLst>
          </p:cNvPr>
          <p:cNvCxnSpPr>
            <a:cxnSpLocks/>
          </p:cNvCxnSpPr>
          <p:nvPr/>
        </p:nvCxnSpPr>
        <p:spPr>
          <a:xfrm>
            <a:off x="5690545" y="3271616"/>
            <a:ext cx="0" cy="3102428"/>
          </a:xfrm>
          <a:prstGeom prst="straightConnector1">
            <a:avLst/>
          </a:prstGeom>
          <a:noFill/>
          <a:ln w="19050" cap="flat" cmpd="sng" algn="ctr">
            <a:solidFill>
              <a:srgbClr val="878246"/>
            </a:solidFill>
            <a:prstDash val="dash"/>
            <a:round/>
            <a:headEnd type="none" w="med" len="med"/>
            <a:tailEnd type="arrow" w="med" len="med"/>
          </a:ln>
          <a:effectLst/>
        </p:spPr>
      </p:cxnSp>
      <p:cxnSp>
        <p:nvCxnSpPr>
          <p:cNvPr id="42" name="直线连接符 109">
            <a:extLst>
              <a:ext uri="{FF2B5EF4-FFF2-40B4-BE49-F238E27FC236}">
                <a16:creationId xmlns:a16="http://schemas.microsoft.com/office/drawing/2014/main" id="{6865AA5F-52EE-46DD-8181-582493E89C52}"/>
              </a:ext>
            </a:extLst>
          </p:cNvPr>
          <p:cNvCxnSpPr>
            <a:cxnSpLocks/>
          </p:cNvCxnSpPr>
          <p:nvPr/>
        </p:nvCxnSpPr>
        <p:spPr>
          <a:xfrm>
            <a:off x="4366572" y="2291964"/>
            <a:ext cx="1751205" cy="810399"/>
          </a:xfrm>
          <a:prstGeom prst="line">
            <a:avLst/>
          </a:prstGeom>
          <a:noFill/>
          <a:ln w="12700" cap="flat" cmpd="sng" algn="ctr">
            <a:solidFill>
              <a:srgbClr val="FF0000"/>
            </a:solidFill>
            <a:prstDash val="dash"/>
            <a:miter lim="800000"/>
          </a:ln>
          <a:effectLst/>
        </p:spPr>
      </p:cxnSp>
      <p:cxnSp>
        <p:nvCxnSpPr>
          <p:cNvPr id="43" name="直线箭头连接符 101">
            <a:extLst>
              <a:ext uri="{FF2B5EF4-FFF2-40B4-BE49-F238E27FC236}">
                <a16:creationId xmlns:a16="http://schemas.microsoft.com/office/drawing/2014/main" id="{019548F6-AFD3-453D-AC4A-4A28730A08C6}"/>
              </a:ext>
            </a:extLst>
          </p:cNvPr>
          <p:cNvCxnSpPr>
            <a:cxnSpLocks/>
          </p:cNvCxnSpPr>
          <p:nvPr/>
        </p:nvCxnSpPr>
        <p:spPr>
          <a:xfrm flipV="1">
            <a:off x="5337490" y="3524167"/>
            <a:ext cx="3156985" cy="1358123"/>
          </a:xfrm>
          <a:prstGeom prst="straightConnector1">
            <a:avLst/>
          </a:prstGeom>
          <a:noFill/>
          <a:ln w="19050" cap="flat" cmpd="sng" algn="ctr">
            <a:solidFill>
              <a:srgbClr val="00B0F0"/>
            </a:solidFill>
            <a:prstDash val="dash"/>
            <a:round/>
            <a:headEnd type="none" w="med" len="med"/>
            <a:tailEnd type="arrow" w="med" len="med"/>
          </a:ln>
          <a:effectLst/>
        </p:spPr>
      </p:cxnSp>
      <p:cxnSp>
        <p:nvCxnSpPr>
          <p:cNvPr id="44" name="直线箭头连接符 104">
            <a:extLst>
              <a:ext uri="{FF2B5EF4-FFF2-40B4-BE49-F238E27FC236}">
                <a16:creationId xmlns:a16="http://schemas.microsoft.com/office/drawing/2014/main" id="{4595E311-BCA8-46EF-841B-8EAA45263824}"/>
              </a:ext>
            </a:extLst>
          </p:cNvPr>
          <p:cNvCxnSpPr>
            <a:cxnSpLocks/>
          </p:cNvCxnSpPr>
          <p:nvPr/>
        </p:nvCxnSpPr>
        <p:spPr>
          <a:xfrm>
            <a:off x="6896047" y="2453862"/>
            <a:ext cx="0" cy="3535971"/>
          </a:xfrm>
          <a:prstGeom prst="straightConnector1">
            <a:avLst/>
          </a:prstGeom>
          <a:noFill/>
          <a:ln w="19050" cap="flat" cmpd="sng" algn="ctr">
            <a:solidFill>
              <a:srgbClr val="00B0F0"/>
            </a:solidFill>
            <a:prstDash val="dash"/>
            <a:round/>
            <a:headEnd type="none" w="med" len="med"/>
            <a:tailEnd type="arrow" w="med" len="med"/>
          </a:ln>
          <a:effectLst/>
        </p:spPr>
      </p:cxnSp>
      <p:cxnSp>
        <p:nvCxnSpPr>
          <p:cNvPr id="45" name="直线连接符 90">
            <a:extLst>
              <a:ext uri="{FF2B5EF4-FFF2-40B4-BE49-F238E27FC236}">
                <a16:creationId xmlns:a16="http://schemas.microsoft.com/office/drawing/2014/main" id="{B65868B1-C8E0-44E9-B14C-8D915402930E}"/>
              </a:ext>
            </a:extLst>
          </p:cNvPr>
          <p:cNvCxnSpPr>
            <a:cxnSpLocks/>
          </p:cNvCxnSpPr>
          <p:nvPr/>
        </p:nvCxnSpPr>
        <p:spPr>
          <a:xfrm>
            <a:off x="6889020" y="4188095"/>
            <a:ext cx="2750333" cy="788168"/>
          </a:xfrm>
          <a:prstGeom prst="line">
            <a:avLst/>
          </a:prstGeom>
          <a:noFill/>
          <a:ln w="19050" cap="flat" cmpd="sng" algn="ctr">
            <a:solidFill>
              <a:sysClr val="window" lastClr="FFFFFF">
                <a:lumMod val="50000"/>
              </a:sysClr>
            </a:solidFill>
            <a:prstDash val="solid"/>
            <a:miter lim="800000"/>
          </a:ln>
          <a:effectLst/>
        </p:spPr>
      </p:cxnSp>
      <p:cxnSp>
        <p:nvCxnSpPr>
          <p:cNvPr id="46" name="直线箭头连接符 125">
            <a:extLst>
              <a:ext uri="{FF2B5EF4-FFF2-40B4-BE49-F238E27FC236}">
                <a16:creationId xmlns:a16="http://schemas.microsoft.com/office/drawing/2014/main" id="{322AD351-A5DC-445B-8AF2-A583B2779467}"/>
              </a:ext>
            </a:extLst>
          </p:cNvPr>
          <p:cNvCxnSpPr>
            <a:cxnSpLocks/>
          </p:cNvCxnSpPr>
          <p:nvPr/>
        </p:nvCxnSpPr>
        <p:spPr>
          <a:xfrm flipV="1">
            <a:off x="9639353" y="4624113"/>
            <a:ext cx="786399" cy="340911"/>
          </a:xfrm>
          <a:prstGeom prst="straightConnector1">
            <a:avLst/>
          </a:prstGeom>
          <a:noFill/>
          <a:ln w="28575" cap="flat" cmpd="sng" algn="ctr">
            <a:solidFill>
              <a:sysClr val="windowText" lastClr="000000">
                <a:lumMod val="75000"/>
                <a:lumOff val="25000"/>
              </a:sysClr>
            </a:solidFill>
            <a:prstDash val="solid"/>
            <a:round/>
            <a:headEnd type="none" w="med" len="med"/>
            <a:tailEnd type="arrow" w="med" len="med"/>
          </a:ln>
          <a:effectLst/>
        </p:spPr>
      </p:cxnSp>
      <p:cxnSp>
        <p:nvCxnSpPr>
          <p:cNvPr id="47" name="直线箭头连接符 126">
            <a:extLst>
              <a:ext uri="{FF2B5EF4-FFF2-40B4-BE49-F238E27FC236}">
                <a16:creationId xmlns:a16="http://schemas.microsoft.com/office/drawing/2014/main" id="{0C1A14E3-27F0-4093-B799-6F13134A4BFE}"/>
              </a:ext>
            </a:extLst>
          </p:cNvPr>
          <p:cNvCxnSpPr>
            <a:cxnSpLocks/>
          </p:cNvCxnSpPr>
          <p:nvPr/>
        </p:nvCxnSpPr>
        <p:spPr>
          <a:xfrm flipH="1" flipV="1">
            <a:off x="8693674" y="4706338"/>
            <a:ext cx="950034" cy="263041"/>
          </a:xfrm>
          <a:prstGeom prst="straightConnector1">
            <a:avLst/>
          </a:prstGeom>
          <a:noFill/>
          <a:ln w="28575" cap="flat" cmpd="sng" algn="ctr">
            <a:solidFill>
              <a:sysClr val="windowText" lastClr="000000">
                <a:lumMod val="75000"/>
                <a:lumOff val="25000"/>
              </a:sysClr>
            </a:solidFill>
            <a:prstDash val="solid"/>
            <a:round/>
            <a:headEnd type="none" w="med" len="med"/>
            <a:tailEnd type="arrow" w="med" len="med"/>
          </a:ln>
          <a:effectLst/>
        </p:spPr>
      </p:cxnSp>
      <p:cxnSp>
        <p:nvCxnSpPr>
          <p:cNvPr id="48" name="直线箭头连接符 127">
            <a:extLst>
              <a:ext uri="{FF2B5EF4-FFF2-40B4-BE49-F238E27FC236}">
                <a16:creationId xmlns:a16="http://schemas.microsoft.com/office/drawing/2014/main" id="{FC07C586-4518-43DB-8AE2-59B103443997}"/>
              </a:ext>
            </a:extLst>
          </p:cNvPr>
          <p:cNvCxnSpPr>
            <a:cxnSpLocks/>
          </p:cNvCxnSpPr>
          <p:nvPr/>
        </p:nvCxnSpPr>
        <p:spPr>
          <a:xfrm>
            <a:off x="9643707" y="4969378"/>
            <a:ext cx="0" cy="891352"/>
          </a:xfrm>
          <a:prstGeom prst="straightConnector1">
            <a:avLst/>
          </a:prstGeom>
          <a:noFill/>
          <a:ln w="28575" cap="flat" cmpd="sng" algn="ctr">
            <a:solidFill>
              <a:sysClr val="windowText" lastClr="000000">
                <a:lumMod val="75000"/>
                <a:lumOff val="25000"/>
              </a:sysClr>
            </a:solidFill>
            <a:prstDash val="solid"/>
            <a:round/>
            <a:headEnd type="none" w="med" len="med"/>
            <a:tailEnd type="arrow" w="med" len="med"/>
          </a:ln>
          <a:effectLst/>
        </p:spPr>
      </p:cxnSp>
      <p:cxnSp>
        <p:nvCxnSpPr>
          <p:cNvPr id="49" name="直线连接符 108">
            <a:extLst>
              <a:ext uri="{FF2B5EF4-FFF2-40B4-BE49-F238E27FC236}">
                <a16:creationId xmlns:a16="http://schemas.microsoft.com/office/drawing/2014/main" id="{5D9FB2D2-36DB-4640-8360-A285C2E31265}"/>
              </a:ext>
            </a:extLst>
          </p:cNvPr>
          <p:cNvCxnSpPr>
            <a:cxnSpLocks/>
          </p:cNvCxnSpPr>
          <p:nvPr/>
        </p:nvCxnSpPr>
        <p:spPr>
          <a:xfrm>
            <a:off x="7232444" y="3610122"/>
            <a:ext cx="2373232" cy="1335016"/>
          </a:xfrm>
          <a:prstGeom prst="line">
            <a:avLst/>
          </a:prstGeom>
          <a:noFill/>
          <a:ln w="12700" cap="flat" cmpd="sng" algn="ctr">
            <a:solidFill>
              <a:srgbClr val="FF0000"/>
            </a:solidFill>
            <a:prstDash val="solid"/>
            <a:miter lim="800000"/>
          </a:ln>
          <a:effectLst/>
        </p:spPr>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01DC02B-CDE7-4943-BE40-C590F2C1D4CA}"/>
                  </a:ext>
                </a:extLst>
              </p:cNvPr>
              <p:cNvSpPr txBox="1"/>
              <p:nvPr/>
            </p:nvSpPr>
            <p:spPr>
              <a:xfrm>
                <a:off x="9591890" y="4837216"/>
                <a:ext cx="360960" cy="338554"/>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kumimoji="1" lang="en-US" altLang="zh-CN" sz="1600" b="1" i="1" smtClean="0">
                          <a:solidFill>
                            <a:prstClr val="black"/>
                          </a:solidFill>
                          <a:latin typeface="Cambria Math" panose="02040503050406030204" pitchFamily="18" charset="0"/>
                          <a:cs typeface="Times New Roman" panose="02020603050405020304" pitchFamily="18" charset="0"/>
                        </a:rPr>
                        <m:t>𝒐</m:t>
                      </m:r>
                    </m:oMath>
                  </m:oMathPara>
                </a14:m>
                <a:endParaRPr kumimoji="1" lang="zh-CN" altLang="en-US" sz="1600" b="1" i="1" dirty="0">
                  <a:solidFill>
                    <a:prstClr val="black"/>
                  </a:solidFill>
                  <a:ea typeface="宋体" panose="02010600030101010101" pitchFamily="2" charset="-122"/>
                  <a:cs typeface="Times New Roman" panose="02020603050405020304" pitchFamily="18" charset="0"/>
                </a:endParaRPr>
              </a:p>
            </p:txBody>
          </p:sp>
        </mc:Choice>
        <mc:Fallback xmlns="">
          <p:sp>
            <p:nvSpPr>
              <p:cNvPr id="50" name="文本框 49">
                <a:extLst>
                  <a:ext uri="{FF2B5EF4-FFF2-40B4-BE49-F238E27FC236}">
                    <a16:creationId xmlns:a16="http://schemas.microsoft.com/office/drawing/2014/main" id="{701DC02B-CDE7-4943-BE40-C590F2C1D4CA}"/>
                  </a:ext>
                </a:extLst>
              </p:cNvPr>
              <p:cNvSpPr txBox="1">
                <a:spLocks noRot="1" noChangeAspect="1" noMove="1" noResize="1" noEditPoints="1" noAdjustHandles="1" noChangeArrowheads="1" noChangeShapeType="1" noTextEdit="1"/>
              </p:cNvSpPr>
              <p:nvPr/>
            </p:nvSpPr>
            <p:spPr>
              <a:xfrm>
                <a:off x="9591890" y="4837216"/>
                <a:ext cx="360960"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8742239B-AD09-451A-B9DE-9219DCBDD2A6}"/>
                  </a:ext>
                </a:extLst>
              </p:cNvPr>
              <p:cNvSpPr txBox="1"/>
              <p:nvPr/>
            </p:nvSpPr>
            <p:spPr>
              <a:xfrm>
                <a:off x="10330778" y="4503575"/>
                <a:ext cx="445198" cy="338554"/>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dirty="0" smtClean="0">
                          <a:solidFill>
                            <a:prstClr val="black"/>
                          </a:solidFill>
                          <a:latin typeface="Cambria Math" panose="02040503050406030204" pitchFamily="18" charset="0"/>
                        </a:rPr>
                        <m:t>𝑋</m:t>
                      </m:r>
                    </m:oMath>
                  </m:oMathPara>
                </a14:m>
                <a:endParaRPr lang="zh-CN" altLang="en-US" sz="1600" dirty="0">
                  <a:solidFill>
                    <a:prstClr val="black"/>
                  </a:solidFill>
                  <a:latin typeface="Calibri" panose="020F0502020204030204"/>
                  <a:ea typeface="宋体" panose="02010600030101010101" pitchFamily="2" charset="-122"/>
                </a:endParaRPr>
              </a:p>
            </p:txBody>
          </p:sp>
        </mc:Choice>
        <mc:Fallback xmlns="">
          <p:sp>
            <p:nvSpPr>
              <p:cNvPr id="51" name="文本框 50">
                <a:extLst>
                  <a:ext uri="{FF2B5EF4-FFF2-40B4-BE49-F238E27FC236}">
                    <a16:creationId xmlns:a16="http://schemas.microsoft.com/office/drawing/2014/main" id="{8742239B-AD09-451A-B9DE-9219DCBDD2A6}"/>
                  </a:ext>
                </a:extLst>
              </p:cNvPr>
              <p:cNvSpPr txBox="1">
                <a:spLocks noRot="1" noChangeAspect="1" noMove="1" noResize="1" noEditPoints="1" noAdjustHandles="1" noChangeArrowheads="1" noChangeShapeType="1" noTextEdit="1"/>
              </p:cNvSpPr>
              <p:nvPr/>
            </p:nvSpPr>
            <p:spPr>
              <a:xfrm>
                <a:off x="10330778" y="4503575"/>
                <a:ext cx="445198"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51B4B6EE-C7CF-4E67-AC2F-91E8C8E89663}"/>
                  </a:ext>
                </a:extLst>
              </p:cNvPr>
              <p:cNvSpPr txBox="1"/>
              <p:nvPr/>
            </p:nvSpPr>
            <p:spPr>
              <a:xfrm>
                <a:off x="9587828" y="5619159"/>
                <a:ext cx="445198" cy="338554"/>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dirty="0" smtClean="0">
                          <a:solidFill>
                            <a:prstClr val="black"/>
                          </a:solidFill>
                          <a:latin typeface="Cambria Math" panose="02040503050406030204" pitchFamily="18" charset="0"/>
                        </a:rPr>
                        <m:t>𝑌</m:t>
                      </m:r>
                    </m:oMath>
                  </m:oMathPara>
                </a14:m>
                <a:endParaRPr lang="zh-CN" altLang="en-US" sz="1600" dirty="0">
                  <a:solidFill>
                    <a:prstClr val="black"/>
                  </a:solidFill>
                  <a:latin typeface="Calibri" panose="020F0502020204030204"/>
                  <a:ea typeface="宋体" panose="02010600030101010101" pitchFamily="2" charset="-122"/>
                </a:endParaRPr>
              </a:p>
            </p:txBody>
          </p:sp>
        </mc:Choice>
        <mc:Fallback xmlns="">
          <p:sp>
            <p:nvSpPr>
              <p:cNvPr id="52" name="文本框 51">
                <a:extLst>
                  <a:ext uri="{FF2B5EF4-FFF2-40B4-BE49-F238E27FC236}">
                    <a16:creationId xmlns:a16="http://schemas.microsoft.com/office/drawing/2014/main" id="{51B4B6EE-C7CF-4E67-AC2F-91E8C8E89663}"/>
                  </a:ext>
                </a:extLst>
              </p:cNvPr>
              <p:cNvSpPr txBox="1">
                <a:spLocks noRot="1" noChangeAspect="1" noMove="1" noResize="1" noEditPoints="1" noAdjustHandles="1" noChangeArrowheads="1" noChangeShapeType="1" noTextEdit="1"/>
              </p:cNvSpPr>
              <p:nvPr/>
            </p:nvSpPr>
            <p:spPr>
              <a:xfrm>
                <a:off x="9587828" y="5619159"/>
                <a:ext cx="445198" cy="33855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153B3BD-DEAE-46AC-877C-E7FE057D5EB8}"/>
                  </a:ext>
                </a:extLst>
              </p:cNvPr>
              <p:cNvSpPr txBox="1"/>
              <p:nvPr/>
            </p:nvSpPr>
            <p:spPr>
              <a:xfrm>
                <a:off x="8460840" y="4667939"/>
                <a:ext cx="445198" cy="338554"/>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altLang="zh-CN" sz="1600" i="1" dirty="0" smtClean="0">
                          <a:solidFill>
                            <a:prstClr val="black"/>
                          </a:solidFill>
                          <a:latin typeface="Cambria Math" panose="02040503050406030204" pitchFamily="18" charset="0"/>
                        </a:rPr>
                        <m:t>𝑍</m:t>
                      </m:r>
                    </m:oMath>
                  </m:oMathPara>
                </a14:m>
                <a:endParaRPr lang="zh-CN" altLang="en-US" sz="1600" dirty="0">
                  <a:solidFill>
                    <a:prstClr val="black"/>
                  </a:solidFill>
                  <a:latin typeface="Calibri" panose="020F0502020204030204"/>
                  <a:ea typeface="宋体" panose="02010600030101010101" pitchFamily="2" charset="-122"/>
                </a:endParaRPr>
              </a:p>
            </p:txBody>
          </p:sp>
        </mc:Choice>
        <mc:Fallback xmlns="">
          <p:sp>
            <p:nvSpPr>
              <p:cNvPr id="53" name="文本框 52">
                <a:extLst>
                  <a:ext uri="{FF2B5EF4-FFF2-40B4-BE49-F238E27FC236}">
                    <a16:creationId xmlns:a16="http://schemas.microsoft.com/office/drawing/2014/main" id="{2153B3BD-DEAE-46AC-877C-E7FE057D5EB8}"/>
                  </a:ext>
                </a:extLst>
              </p:cNvPr>
              <p:cNvSpPr txBox="1">
                <a:spLocks noRot="1" noChangeAspect="1" noMove="1" noResize="1" noEditPoints="1" noAdjustHandles="1" noChangeArrowheads="1" noChangeShapeType="1" noTextEdit="1"/>
              </p:cNvSpPr>
              <p:nvPr/>
            </p:nvSpPr>
            <p:spPr>
              <a:xfrm>
                <a:off x="8460840" y="4667939"/>
                <a:ext cx="445198"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50F83EC-BDA3-4EF6-B630-9B47CA5CF632}"/>
                  </a:ext>
                </a:extLst>
              </p:cNvPr>
              <p:cNvSpPr txBox="1"/>
              <p:nvPr/>
            </p:nvSpPr>
            <p:spPr>
              <a:xfrm>
                <a:off x="7022906" y="3554829"/>
                <a:ext cx="360960" cy="338554"/>
              </a:xfrm>
              <a:prstGeom prst="rect">
                <a:avLst/>
              </a:prstGeom>
              <a:noFill/>
            </p:spPr>
            <p:txBody>
              <a:bodyPr wrap="squar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kumimoji="1" lang="en-US" altLang="zh-CN" sz="1600" b="1" i="1" smtClean="0">
                          <a:solidFill>
                            <a:prstClr val="black"/>
                          </a:solidFill>
                          <a:latin typeface="Cambria Math" panose="02040503050406030204" pitchFamily="18" charset="0"/>
                          <a:cs typeface="Times New Roman" panose="02020603050405020304" pitchFamily="18" charset="0"/>
                        </a:rPr>
                        <m:t>𝒑</m:t>
                      </m:r>
                    </m:oMath>
                  </m:oMathPara>
                </a14:m>
                <a:endParaRPr kumimoji="1" lang="zh-CN" altLang="en-US" sz="1600" b="1" i="1" dirty="0">
                  <a:solidFill>
                    <a:prstClr val="black"/>
                  </a:solidFill>
                  <a:ea typeface="宋体" panose="02010600030101010101" pitchFamily="2" charset="-122"/>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150F83EC-BDA3-4EF6-B630-9B47CA5CF632}"/>
                  </a:ext>
                </a:extLst>
              </p:cNvPr>
              <p:cNvSpPr txBox="1">
                <a:spLocks noRot="1" noChangeAspect="1" noMove="1" noResize="1" noEditPoints="1" noAdjustHandles="1" noChangeArrowheads="1" noChangeShapeType="1" noTextEdit="1"/>
              </p:cNvSpPr>
              <p:nvPr/>
            </p:nvSpPr>
            <p:spPr>
              <a:xfrm>
                <a:off x="7022906" y="3554829"/>
                <a:ext cx="360960" cy="338554"/>
              </a:xfrm>
              <a:prstGeom prst="rect">
                <a:avLst/>
              </a:prstGeom>
              <a:blipFill>
                <a:blip r:embed="rId8"/>
                <a:stretch>
                  <a:fillRect b="-5357"/>
                </a:stretch>
              </a:blipFill>
            </p:spPr>
            <p:txBody>
              <a:bodyPr/>
              <a:lstStyle/>
              <a:p>
                <a:r>
                  <a:rPr lang="zh-CN" altLang="en-US">
                    <a:noFill/>
                  </a:rPr>
                  <a:t> </a:t>
                </a:r>
              </a:p>
            </p:txBody>
          </p:sp>
        </mc:Fallback>
      </mc:AlternateContent>
      <p:sp>
        <p:nvSpPr>
          <p:cNvPr id="55" name="椭圆 54">
            <a:extLst>
              <a:ext uri="{FF2B5EF4-FFF2-40B4-BE49-F238E27FC236}">
                <a16:creationId xmlns:a16="http://schemas.microsoft.com/office/drawing/2014/main" id="{0251A615-9812-468F-9B01-04E4917FF401}"/>
              </a:ext>
            </a:extLst>
          </p:cNvPr>
          <p:cNvSpPr/>
          <p:nvPr/>
        </p:nvSpPr>
        <p:spPr>
          <a:xfrm>
            <a:off x="7154651" y="3565752"/>
            <a:ext cx="72000" cy="7200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6" name="椭圆 55">
            <a:extLst>
              <a:ext uri="{FF2B5EF4-FFF2-40B4-BE49-F238E27FC236}">
                <a16:creationId xmlns:a16="http://schemas.microsoft.com/office/drawing/2014/main" id="{A2E8F9A8-0CDA-4A6A-8DA4-2E7073B270BF}"/>
              </a:ext>
            </a:extLst>
          </p:cNvPr>
          <p:cNvSpPr/>
          <p:nvPr/>
        </p:nvSpPr>
        <p:spPr>
          <a:xfrm>
            <a:off x="1517501" y="1293149"/>
            <a:ext cx="3499334" cy="4103427"/>
          </a:xfrm>
          <a:prstGeom prst="ellipse">
            <a:avLst/>
          </a:prstGeom>
          <a:noFill/>
          <a:ln w="15875" cap="flat" cmpd="sng" algn="ctr">
            <a:solidFill>
              <a:srgbClr val="002060"/>
            </a:solidFill>
            <a:prstDash val="dash"/>
            <a:miter lim="800000"/>
          </a:ln>
          <a:effectLst/>
          <a:scene3d>
            <a:camera prst="orthographicFront">
              <a:rot lat="0" lon="300000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椭圆 56">
            <a:extLst>
              <a:ext uri="{FF2B5EF4-FFF2-40B4-BE49-F238E27FC236}">
                <a16:creationId xmlns:a16="http://schemas.microsoft.com/office/drawing/2014/main" id="{654E5C92-4BBB-4F3C-8FFE-FAFD7778E452}"/>
              </a:ext>
            </a:extLst>
          </p:cNvPr>
          <p:cNvSpPr/>
          <p:nvPr/>
        </p:nvSpPr>
        <p:spPr>
          <a:xfrm>
            <a:off x="1143681" y="1293149"/>
            <a:ext cx="3873154" cy="4103427"/>
          </a:xfrm>
          <a:prstGeom prst="ellipse">
            <a:avLst/>
          </a:prstGeom>
          <a:noFill/>
          <a:ln w="15875" cap="flat" cmpd="sng" algn="ctr">
            <a:solidFill>
              <a:srgbClr val="002060"/>
            </a:solidFill>
            <a:prstDash val="solid"/>
            <a:miter lim="800000"/>
          </a:ln>
          <a:effectLst/>
          <a:scene3d>
            <a:camera prst="orthographicFront">
              <a:rot lat="0" lon="0"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8" name="文本框 57">
            <a:extLst>
              <a:ext uri="{FF2B5EF4-FFF2-40B4-BE49-F238E27FC236}">
                <a16:creationId xmlns:a16="http://schemas.microsoft.com/office/drawing/2014/main" id="{EC4A1130-0DEF-4D1A-B12F-62015D025013}"/>
              </a:ext>
            </a:extLst>
          </p:cNvPr>
          <p:cNvSpPr txBox="1"/>
          <p:nvPr/>
        </p:nvSpPr>
        <p:spPr>
          <a:xfrm>
            <a:off x="2499445" y="5700023"/>
            <a:ext cx="1338828"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Calibri" panose="020F0502020204030204"/>
                <a:ea typeface="宋体" panose="02010600030101010101" pitchFamily="2" charset="-122"/>
              </a:rPr>
              <a:t>场景辐射场</a:t>
            </a:r>
          </a:p>
        </p:txBody>
      </p:sp>
      <p:sp>
        <p:nvSpPr>
          <p:cNvPr id="59" name="文本框 58">
            <a:extLst>
              <a:ext uri="{FF2B5EF4-FFF2-40B4-BE49-F238E27FC236}">
                <a16:creationId xmlns:a16="http://schemas.microsoft.com/office/drawing/2014/main" id="{12360E2F-34B8-4E03-935C-BDA54407AC1F}"/>
              </a:ext>
            </a:extLst>
          </p:cNvPr>
          <p:cNvSpPr txBox="1"/>
          <p:nvPr/>
        </p:nvSpPr>
        <p:spPr>
          <a:xfrm>
            <a:off x="6453744" y="6041052"/>
            <a:ext cx="64633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Calibri" panose="020F0502020204030204"/>
                <a:ea typeface="宋体" panose="02010600030101010101" pitchFamily="2" charset="-122"/>
              </a:rPr>
              <a:t>照片</a:t>
            </a:r>
          </a:p>
        </p:txBody>
      </p:sp>
      <p:sp>
        <p:nvSpPr>
          <p:cNvPr id="60" name="Rectangle 8">
            <a:extLst>
              <a:ext uri="{FF2B5EF4-FFF2-40B4-BE49-F238E27FC236}">
                <a16:creationId xmlns:a16="http://schemas.microsoft.com/office/drawing/2014/main" id="{588DA01D-0EAE-41F6-8622-58A32875E651}"/>
              </a:ext>
            </a:extLst>
          </p:cNvPr>
          <p:cNvSpPr/>
          <p:nvPr/>
        </p:nvSpPr>
        <p:spPr>
          <a:xfrm>
            <a:off x="801046" y="870613"/>
            <a:ext cx="10760538" cy="461665"/>
          </a:xfrm>
          <a:prstGeom prst="rect">
            <a:avLst/>
          </a:prstGeom>
        </p:spPr>
        <p:txBody>
          <a:bodyPr wrap="square">
            <a:spAutoFit/>
          </a:bodyPr>
          <a:lstStyle/>
          <a:p>
            <a:pPr marL="342900" indent="-342900" algn="just" eaLnBrk="1" fontAlgn="auto" hangingPunct="1">
              <a:spcBef>
                <a:spcPts val="0"/>
              </a:spcBef>
              <a:spcAft>
                <a:spcPts val="0"/>
              </a:spcAft>
              <a:buFont typeface="Wingdings" panose="05000000000000000000" pitchFamily="2" charset="2"/>
              <a:buChar char="p"/>
            </a:pPr>
            <a:r>
              <a:rPr lang="en-US" altLang="zh-CN" dirty="0">
                <a:effectLst/>
                <a:ea typeface="宋体" panose="02010600030101010101" pitchFamily="2" charset="-122"/>
                <a:cs typeface="Times New Roman" panose="02020603050405020304" pitchFamily="18" charset="0"/>
              </a:rPr>
              <a:t>The training strategy of </a:t>
            </a:r>
            <a:r>
              <a:rPr lang="en-US" altLang="zh-CN" dirty="0" err="1">
                <a:effectLst/>
                <a:ea typeface="宋体" panose="02010600030101010101" pitchFamily="2" charset="-122"/>
                <a:cs typeface="Times New Roman" panose="02020603050405020304" pitchFamily="18" charset="0"/>
              </a:rPr>
              <a:t>NeRF</a:t>
            </a:r>
            <a:endParaRPr lang="en-US" b="1" i="1"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3346378473"/>
      </p:ext>
    </p:extLst>
  </p:cSld>
  <p:clrMapOvr>
    <a:masterClrMapping/>
  </p:clrMapOvr>
  <p:transition advTm="12526"/>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err="1">
                <a:ea typeface="楷体" panose="02010609060101010101" pitchFamily="49" charset="-122"/>
                <a:cs typeface="Calibri" panose="020F0502020204030204" pitchFamily="34" charset="0"/>
              </a:rPr>
              <a:t>NeRF</a:t>
            </a:r>
            <a:r>
              <a:rPr lang="en-US" altLang="zh-CN" sz="3000" kern="0" dirty="0">
                <a:ea typeface="楷体" panose="02010609060101010101" pitchFamily="49" charset="-122"/>
                <a:cs typeface="Calibri" panose="020F0502020204030204" pitchFamily="34" charset="0"/>
              </a:rPr>
              <a:t> and its training</a:t>
            </a:r>
            <a:endParaRPr lang="zh-CN" altLang="en-US" sz="3000" kern="0" dirty="0">
              <a:ea typeface="楷体" panose="02010609060101010101" pitchFamily="49" charset="-122"/>
              <a:cs typeface="Calibri" panose="020F0502020204030204" pitchFamily="34" charset="0"/>
            </a:endParaRPr>
          </a:p>
        </p:txBody>
      </p:sp>
      <p:graphicFrame>
        <p:nvGraphicFramePr>
          <p:cNvPr id="3" name="对象 2">
            <a:extLst>
              <a:ext uri="{FF2B5EF4-FFF2-40B4-BE49-F238E27FC236}">
                <a16:creationId xmlns:a16="http://schemas.microsoft.com/office/drawing/2014/main" id="{E86DCF74-AEA0-4B89-9349-3E6983F262B1}"/>
              </a:ext>
            </a:extLst>
          </p:cNvPr>
          <p:cNvGraphicFramePr>
            <a:graphicFrameLocks noChangeAspect="1"/>
          </p:cNvGraphicFramePr>
          <p:nvPr>
            <p:extLst>
              <p:ext uri="{D42A27DB-BD31-4B8C-83A1-F6EECF244321}">
                <p14:modId xmlns:p14="http://schemas.microsoft.com/office/powerpoint/2010/main" val="3257613951"/>
              </p:ext>
            </p:extLst>
          </p:nvPr>
        </p:nvGraphicFramePr>
        <p:xfrm>
          <a:off x="4264227" y="2716384"/>
          <a:ext cx="2778884" cy="729342"/>
        </p:xfrm>
        <a:graphic>
          <a:graphicData uri="http://schemas.openxmlformats.org/presentationml/2006/ole">
            <mc:AlternateContent xmlns:mc="http://schemas.openxmlformats.org/markup-compatibility/2006">
              <mc:Choice xmlns:v="urn:schemas-microsoft-com:vml" Requires="v">
                <p:oleObj spid="_x0000_s243725" name="Equation" r:id="rId3" imgW="1637589" imgH="406224" progId="Equation.DSMT4">
                  <p:embed/>
                </p:oleObj>
              </mc:Choice>
              <mc:Fallback>
                <p:oleObj name="Equation" r:id="rId3" imgW="1637589" imgH="406224"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227" y="2716384"/>
                        <a:ext cx="2778884" cy="729342"/>
                      </a:xfrm>
                      <a:prstGeom prst="rect">
                        <a:avLst/>
                      </a:prstGeom>
                      <a:noFill/>
                    </p:spPr>
                  </p:pic>
                </p:oleObj>
              </mc:Fallback>
            </mc:AlternateContent>
          </a:graphicData>
        </a:graphic>
      </p:graphicFrame>
      <p:sp>
        <p:nvSpPr>
          <p:cNvPr id="29" name="Rectangle 3">
            <a:extLst>
              <a:ext uri="{FF2B5EF4-FFF2-40B4-BE49-F238E27FC236}">
                <a16:creationId xmlns:a16="http://schemas.microsoft.com/office/drawing/2014/main" id="{7F30668F-533C-448C-9F0B-59816F65645A}"/>
              </a:ext>
            </a:extLst>
          </p:cNvPr>
          <p:cNvSpPr txBox="1">
            <a:spLocks noChangeArrowheads="1"/>
          </p:cNvSpPr>
          <p:nvPr/>
        </p:nvSpPr>
        <p:spPr bwMode="auto">
          <a:xfrm>
            <a:off x="292607" y="914400"/>
            <a:ext cx="11663603" cy="2149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latin typeface="Times New Roman" panose="02020603050405020304" pitchFamily="18" charset="0"/>
                <a:ea typeface="ＭＳ Ｐゴシック" panose="020B0600070205080204" pitchFamily="34" charset="-128"/>
                <a:cs typeface="Times New Roman" panose="02020603050405020304" pitchFamily="18" charset="0"/>
              </a:rPr>
              <a:t>The training strategy of </a:t>
            </a:r>
            <a:r>
              <a:rPr lang="en-US" altLang="zh-CN" sz="2800" dirty="0" err="1">
                <a:latin typeface="Times New Roman" panose="02020603050405020304" pitchFamily="18" charset="0"/>
                <a:ea typeface="ＭＳ Ｐゴシック" panose="020B0600070205080204" pitchFamily="34" charset="-128"/>
                <a:cs typeface="Times New Roman" panose="02020603050405020304" pitchFamily="18" charset="0"/>
              </a:rPr>
              <a:t>NeRF</a:t>
            </a:r>
            <a:endParaRPr lang="en-US" altLang="zh-CN" sz="2800" dirty="0">
              <a:latin typeface="Times New Roman" panose="02020603050405020304" pitchFamily="18" charset="0"/>
              <a:ea typeface="ＭＳ Ｐゴシック" panose="020B0600070205080204" pitchFamily="34" charset="-128"/>
              <a:cs typeface="Times New Roman" panose="02020603050405020304" pitchFamily="18" charset="0"/>
            </a:endParaRPr>
          </a:p>
          <a:p>
            <a:pPr lvl="2" algn="just"/>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Collect a set of images </a:t>
            </a:r>
            <a:r>
              <a:rPr lang="en-US" altLang="zh-CN" dirty="0">
                <a:latin typeface="Euclid Math One" panose="05050601010101010101" pitchFamily="18" charset="2"/>
                <a:ea typeface="ＭＳ Ｐゴシック" panose="020B0600070205080204" pitchFamily="34" charset="-128"/>
                <a:cs typeface="Times New Roman" panose="02020603050405020304" pitchFamily="18" charset="0"/>
              </a:rPr>
              <a:t>P</a:t>
            </a:r>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 for the scene to be rendered; for each image in </a:t>
            </a:r>
            <a:r>
              <a:rPr lang="en-US" altLang="zh-CN" dirty="0">
                <a:latin typeface="Euclid Math One" panose="05050601010101010101" pitchFamily="18" charset="2"/>
                <a:ea typeface="ＭＳ Ｐゴシック" panose="020B0600070205080204" pitchFamily="34" charset="-128"/>
                <a:cs typeface="Times New Roman" panose="02020603050405020304" pitchFamily="18" charset="0"/>
              </a:rPr>
              <a:t>P</a:t>
            </a:r>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 the associated </a:t>
            </a:r>
            <a:r>
              <a:rPr lang="en-US" altLang="zh-CN" dirty="0" err="1">
                <a:latin typeface="Times New Roman" panose="02020603050405020304" pitchFamily="18" charset="0"/>
                <a:ea typeface="ＭＳ Ｐゴシック" panose="020B0600070205080204" pitchFamily="34" charset="-128"/>
                <a:cs typeface="Times New Roman" panose="02020603050405020304" pitchFamily="18" charset="0"/>
              </a:rPr>
              <a:t>intrinsics</a:t>
            </a:r>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 and </a:t>
            </a:r>
            <a:r>
              <a:rPr lang="en-US" altLang="zh-CN" dirty="0" err="1">
                <a:latin typeface="Times New Roman" panose="02020603050405020304" pitchFamily="18" charset="0"/>
                <a:ea typeface="ＭＳ Ｐゴシック" panose="020B0600070205080204" pitchFamily="34" charset="-128"/>
                <a:cs typeface="Times New Roman" panose="02020603050405020304" pitchFamily="18" charset="0"/>
              </a:rPr>
              <a:t>extrinsics</a:t>
            </a:r>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 of the camera capturing it are known</a:t>
            </a:r>
          </a:p>
          <a:p>
            <a:pPr lvl="2" algn="just"/>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The training loss for</a:t>
            </a:r>
            <a:r>
              <a:rPr kumimoji="0" lang="en-US" altLang="zh-CN" sz="24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F</a:t>
            </a:r>
            <a:r>
              <a:rPr kumimoji="0" lang="zh-CN"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Θ</a:t>
            </a:r>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 is designed as,</a:t>
            </a:r>
          </a:p>
        </p:txBody>
      </p:sp>
      <p:sp>
        <p:nvSpPr>
          <p:cNvPr id="30" name="Rectangle 8">
            <a:extLst>
              <a:ext uri="{FF2B5EF4-FFF2-40B4-BE49-F238E27FC236}">
                <a16:creationId xmlns:a16="http://schemas.microsoft.com/office/drawing/2014/main" id="{BEAC9161-21E5-4BFC-BDC5-CFB43A90B508}"/>
              </a:ext>
            </a:extLst>
          </p:cNvPr>
          <p:cNvSpPr/>
          <p:nvPr/>
        </p:nvSpPr>
        <p:spPr>
          <a:xfrm>
            <a:off x="1429965" y="3431673"/>
            <a:ext cx="10229749" cy="830997"/>
          </a:xfrm>
          <a:prstGeom prst="rect">
            <a:avLst/>
          </a:prstGeom>
        </p:spPr>
        <p:txBody>
          <a:bodyPr wrap="square">
            <a:spAutoFit/>
          </a:bodyPr>
          <a:lstStyle/>
          <a:p>
            <a:pPr algn="just" eaLnBrk="1" fontAlgn="auto" hangingPunct="1">
              <a:spcBef>
                <a:spcPts val="0"/>
              </a:spcBef>
              <a:spcAft>
                <a:spcPts val="0"/>
              </a:spcAft>
            </a:pPr>
            <a:r>
              <a:rPr lang="en-US" altLang="zh-CN" dirty="0">
                <a:ea typeface="宋体" panose="02010600030101010101" pitchFamily="2" charset="-122"/>
                <a:cs typeface="Times New Roman" panose="02020603050405020304" pitchFamily="18" charset="0"/>
              </a:rPr>
              <a:t>w</a:t>
            </a:r>
            <a:r>
              <a:rPr lang="en-US" altLang="zh-CN" dirty="0">
                <a:effectLst/>
                <a:ea typeface="宋体" panose="02010600030101010101" pitchFamily="2" charset="-122"/>
                <a:cs typeface="Times New Roman" panose="02020603050405020304" pitchFamily="18" charset="0"/>
              </a:rPr>
              <a:t>here </a:t>
            </a:r>
            <a:r>
              <a:rPr lang="el-GR" altLang="zh-CN" i="1" dirty="0">
                <a:effectLst/>
                <a:ea typeface="宋体" panose="02010600030101010101" pitchFamily="2" charset="-122"/>
                <a:cs typeface="Times New Roman" panose="02020603050405020304" pitchFamily="18" charset="0"/>
              </a:rPr>
              <a:t>Ω</a:t>
            </a:r>
            <a:r>
              <a:rPr lang="en-US" altLang="zh-CN" dirty="0">
                <a:effectLst/>
                <a:ea typeface="宋体" panose="02010600030101010101" pitchFamily="2" charset="-122"/>
                <a:cs typeface="Times New Roman" panose="02020603050405020304" pitchFamily="18" charset="0"/>
              </a:rPr>
              <a:t> is the pixel set from the image set </a:t>
            </a:r>
            <a:r>
              <a:rPr lang="en-US" altLang="zh-CN" dirty="0">
                <a:latin typeface="Euclid Math One" panose="05050601010101010101" pitchFamily="18" charset="2"/>
                <a:ea typeface="ＭＳ Ｐゴシック" panose="020B0600070205080204" pitchFamily="34" charset="-128"/>
                <a:cs typeface="Times New Roman" panose="02020603050405020304" pitchFamily="18" charset="0"/>
              </a:rPr>
              <a:t>P</a:t>
            </a:r>
            <a:r>
              <a:rPr lang="en-US" altLang="zh-CN" dirty="0">
                <a:effectLst/>
                <a:ea typeface="宋体" panose="02010600030101010101" pitchFamily="2" charset="-122"/>
                <a:cs typeface="Times New Roman" panose="02020603050405020304" pitchFamily="18" charset="0"/>
              </a:rPr>
              <a:t>; </a:t>
            </a:r>
            <a:r>
              <a:rPr lang="en-US" altLang="zh-CN" b="1" i="1" dirty="0">
                <a:effectLst/>
                <a:ea typeface="宋体" panose="02010600030101010101" pitchFamily="2" charset="-122"/>
                <a:cs typeface="Times New Roman" panose="02020603050405020304" pitchFamily="18" charset="0"/>
              </a:rPr>
              <a:t>u</a:t>
            </a:r>
            <a:r>
              <a:rPr lang="en-US" altLang="zh-CN" dirty="0">
                <a:effectLst/>
                <a:ea typeface="宋体" panose="02010600030101010101" pitchFamily="2" charset="-122"/>
                <a:cs typeface="Times New Roman" panose="02020603050405020304" pitchFamily="18" charset="0"/>
              </a:rPr>
              <a:t>(</a:t>
            </a:r>
            <a:r>
              <a:rPr lang="en-US" altLang="zh-CN" b="1" i="1" dirty="0">
                <a:effectLst/>
                <a:ea typeface="宋体" panose="02010600030101010101" pitchFamily="2" charset="-122"/>
                <a:cs typeface="Times New Roman" panose="02020603050405020304" pitchFamily="18" charset="0"/>
              </a:rPr>
              <a:t>p</a:t>
            </a:r>
            <a:r>
              <a:rPr lang="en-US" altLang="zh-CN" dirty="0">
                <a:effectLst/>
                <a:ea typeface="宋体" panose="02010600030101010101" pitchFamily="2" charset="-122"/>
                <a:cs typeface="Times New Roman" panose="02020603050405020304" pitchFamily="18" charset="0"/>
              </a:rPr>
              <a:t>) is the ground-truth color of pixel </a:t>
            </a:r>
            <a:r>
              <a:rPr lang="en-US" altLang="zh-CN" b="1" i="1" dirty="0">
                <a:effectLst/>
                <a:ea typeface="宋体" panose="02010600030101010101" pitchFamily="2" charset="-122"/>
                <a:cs typeface="Times New Roman" panose="02020603050405020304" pitchFamily="18" charset="0"/>
              </a:rPr>
              <a:t>p</a:t>
            </a:r>
            <a:r>
              <a:rPr lang="en-US" altLang="zh-CN" dirty="0">
                <a:effectLst/>
                <a:ea typeface="宋体" panose="02010600030101010101" pitchFamily="2" charset="-122"/>
                <a:cs typeface="Times New Roman" panose="02020603050405020304" pitchFamily="18" charset="0"/>
              </a:rPr>
              <a:t>;          is the estimated color for the pixel </a:t>
            </a:r>
            <a:r>
              <a:rPr lang="en-US" altLang="zh-CN" b="1" i="1" dirty="0">
                <a:effectLst/>
                <a:ea typeface="宋体" panose="02010600030101010101" pitchFamily="2" charset="-122"/>
                <a:cs typeface="Times New Roman" panose="02020603050405020304" pitchFamily="18" charset="0"/>
              </a:rPr>
              <a:t>p</a:t>
            </a:r>
            <a:r>
              <a:rPr lang="en-US" altLang="zh-CN" dirty="0">
                <a:effectLst/>
                <a:ea typeface="宋体" panose="02010600030101010101" pitchFamily="2" charset="-122"/>
                <a:cs typeface="Times New Roman" panose="02020603050405020304" pitchFamily="18" charset="0"/>
              </a:rPr>
              <a:t> with the radiance field</a:t>
            </a:r>
            <a:r>
              <a:rPr kumimoji="0" lang="en-US" altLang="zh-CN" sz="2400" b="0" i="1"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F</a:t>
            </a:r>
            <a:r>
              <a:rPr kumimoji="0" lang="zh-CN" altLang="zh-CN" sz="2400" b="0" i="0" u="none" strike="noStrike" kern="1200" cap="none" spc="0" normalizeH="0" baseline="-2500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Θ</a:t>
            </a:r>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 </a:t>
            </a:r>
            <a:endParaRPr lang="en-US" b="1" i="1" dirty="0">
              <a:solidFill>
                <a:srgbClr val="000000"/>
              </a:solidFill>
              <a:cs typeface="Times New Roman" panose="02020603050405020304" pitchFamily="18" charset="0"/>
            </a:endParaRPr>
          </a:p>
        </p:txBody>
      </p:sp>
      <p:graphicFrame>
        <p:nvGraphicFramePr>
          <p:cNvPr id="31" name="对象 30">
            <a:extLst>
              <a:ext uri="{FF2B5EF4-FFF2-40B4-BE49-F238E27FC236}">
                <a16:creationId xmlns:a16="http://schemas.microsoft.com/office/drawing/2014/main" id="{6F54EF4D-9DA4-4328-8527-B84154E31440}"/>
              </a:ext>
            </a:extLst>
          </p:cNvPr>
          <p:cNvGraphicFramePr>
            <a:graphicFrameLocks noChangeAspect="1"/>
          </p:cNvGraphicFramePr>
          <p:nvPr>
            <p:extLst>
              <p:ext uri="{D42A27DB-BD31-4B8C-83A1-F6EECF244321}">
                <p14:modId xmlns:p14="http://schemas.microsoft.com/office/powerpoint/2010/main" val="1188757254"/>
              </p:ext>
            </p:extLst>
          </p:nvPr>
        </p:nvGraphicFramePr>
        <p:xfrm>
          <a:off x="2527653" y="3824590"/>
          <a:ext cx="623887" cy="479425"/>
        </p:xfrm>
        <a:graphic>
          <a:graphicData uri="http://schemas.openxmlformats.org/presentationml/2006/ole">
            <mc:AlternateContent xmlns:mc="http://schemas.openxmlformats.org/markup-compatibility/2006">
              <mc:Choice xmlns:v="urn:schemas-microsoft-com:vml" Requires="v">
                <p:oleObj spid="_x0000_s243726" name="Equation" r:id="rId5" imgW="368280" imgH="266400" progId="Equation.DSMT4">
                  <p:embed/>
                </p:oleObj>
              </mc:Choice>
              <mc:Fallback>
                <p:oleObj name="Equation" r:id="rId5" imgW="368280" imgH="266400" progId="Equation.DSMT4">
                  <p:embed/>
                  <p:pic>
                    <p:nvPicPr>
                      <p:cNvPr id="3" name="对象 2">
                        <a:extLst>
                          <a:ext uri="{FF2B5EF4-FFF2-40B4-BE49-F238E27FC236}">
                            <a16:creationId xmlns:a16="http://schemas.microsoft.com/office/drawing/2014/main" id="{E86DCF74-AEA0-4B89-9349-3E6983F262B1}"/>
                          </a:ext>
                        </a:extLst>
                      </p:cNvPr>
                      <p:cNvPicPr>
                        <a:picLocks noChangeAspect="1" noChangeArrowheads="1"/>
                      </p:cNvPicPr>
                      <p:nvPr/>
                    </p:nvPicPr>
                    <p:blipFill>
                      <a:blip r:embed="rId6"/>
                      <a:srcRect/>
                      <a:stretch>
                        <a:fillRect/>
                      </a:stretch>
                    </p:blipFill>
                    <p:spPr bwMode="auto">
                      <a:xfrm>
                        <a:off x="2527653" y="3824590"/>
                        <a:ext cx="623887" cy="479425"/>
                      </a:xfrm>
                      <a:prstGeom prst="rect">
                        <a:avLst/>
                      </a:prstGeom>
                      <a:noFill/>
                    </p:spPr>
                  </p:pic>
                </p:oleObj>
              </mc:Fallback>
            </mc:AlternateContent>
          </a:graphicData>
        </a:graphic>
      </p:graphicFrame>
    </p:spTree>
    <p:extLst>
      <p:ext uri="{BB962C8B-B14F-4D97-AF65-F5344CB8AC3E}">
        <p14:creationId xmlns:p14="http://schemas.microsoft.com/office/powerpoint/2010/main" val="82043"/>
      </p:ext>
    </p:extLst>
  </p:cSld>
  <p:clrMapOvr>
    <a:masterClrMapping/>
  </p:clrMapOvr>
  <p:transition advTm="12526"/>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err="1">
                <a:ea typeface="楷体" panose="02010609060101010101" pitchFamily="49" charset="-122"/>
                <a:cs typeface="Calibri" panose="020F0502020204030204" pitchFamily="34" charset="0"/>
              </a:rPr>
              <a:t>NeRF</a:t>
            </a:r>
            <a:r>
              <a:rPr lang="en-US" altLang="zh-CN" sz="3000" kern="0" dirty="0">
                <a:ea typeface="楷体" panose="02010609060101010101" pitchFamily="49" charset="-122"/>
                <a:cs typeface="Calibri" panose="020F0502020204030204" pitchFamily="34" charset="0"/>
              </a:rPr>
              <a:t> rendering results</a:t>
            </a:r>
            <a:endParaRPr lang="zh-CN" altLang="en-US" sz="3000" kern="0" dirty="0">
              <a:ea typeface="楷体" panose="02010609060101010101" pitchFamily="49" charset="-122"/>
              <a:cs typeface="Calibri" panose="020F0502020204030204" pitchFamily="34" charset="0"/>
            </a:endParaRPr>
          </a:p>
        </p:txBody>
      </p:sp>
      <p:pic>
        <p:nvPicPr>
          <p:cNvPr id="6" name="NeRF- Neural Radiance Fields">
            <a:hlinkClick r:id="" action="ppaction://media"/>
            <a:extLst>
              <a:ext uri="{FF2B5EF4-FFF2-40B4-BE49-F238E27FC236}">
                <a16:creationId xmlns:a16="http://schemas.microsoft.com/office/drawing/2014/main" id="{45508145-CCC4-4E8C-9B7C-BC3682B468D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4515"/>
          <a:stretch/>
        </p:blipFill>
        <p:spPr>
          <a:xfrm>
            <a:off x="180632" y="1394810"/>
            <a:ext cx="5054513" cy="3708531"/>
          </a:xfrm>
          <a:prstGeom prst="rect">
            <a:avLst/>
          </a:prstGeom>
        </p:spPr>
      </p:pic>
      <p:pic>
        <p:nvPicPr>
          <p:cNvPr id="7" name="video">
            <a:hlinkClick r:id="" action="ppaction://media"/>
            <a:extLst>
              <a:ext uri="{FF2B5EF4-FFF2-40B4-BE49-F238E27FC236}">
                <a16:creationId xmlns:a16="http://schemas.microsoft.com/office/drawing/2014/main" id="{89A071DA-ADD2-48B5-B99F-D5415041393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420498" y="1394809"/>
            <a:ext cx="6483178" cy="3708531"/>
          </a:xfrm>
          <a:prstGeom prst="rect">
            <a:avLst/>
          </a:prstGeom>
        </p:spPr>
      </p:pic>
    </p:spTree>
    <p:extLst>
      <p:ext uri="{BB962C8B-B14F-4D97-AF65-F5344CB8AC3E}">
        <p14:creationId xmlns:p14="http://schemas.microsoft.com/office/powerpoint/2010/main" val="3888230999"/>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77" fill="hold"/>
                                        <p:tgtEl>
                                          <p:spTgt spid="6"/>
                                        </p:tgtEl>
                                      </p:cBhvr>
                                    </p:cmd>
                                  </p:childTnLst>
                                </p:cTn>
                              </p:par>
                              <p:par>
                                <p:cTn id="7" presetID="1" presetClass="mediacall" presetSubtype="0" fill="hold" nodeType="withEffect">
                                  <p:stCondLst>
                                    <p:cond delay="0"/>
                                  </p:stCondLst>
                                  <p:childTnLst>
                                    <p:cmd type="call" cmd="playFrom(0.0)">
                                      <p:cBhvr>
                                        <p:cTn id="8"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6"/>
                                        </p:tgtEl>
                                      </p:cBhvr>
                                    </p:cmd>
                                  </p:childTnLst>
                                </p:cTn>
                              </p:par>
                            </p:childTnLst>
                          </p:cTn>
                        </p:par>
                      </p:childTnLst>
                    </p:cTn>
                  </p:par>
                </p:childTnLst>
              </p:cTn>
              <p:nextCondLst>
                <p:cond evt="onClick" delay="0">
                  <p:tgtEl>
                    <p:spTgt spid="6"/>
                  </p:tgtEl>
                </p:cond>
              </p:nextCondLst>
            </p:seq>
            <p:video>
              <p:cMediaNode vol="80000">
                <p:cTn id="14" repeatCount="indefinite" fill="hold" display="0">
                  <p:stCondLst>
                    <p:cond delay="indefinite"/>
                  </p:stCondLst>
                </p:cTn>
                <p:tgtEl>
                  <p:spTgt spid="6"/>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video>
              <p:cMediaNode vol="80000">
                <p:cTn id="20"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âq and a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800" y="1927698"/>
            <a:ext cx="41148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425167"/>
      </p:ext>
    </p:extLst>
  </p:cSld>
  <p:clrMapOvr>
    <a:masterClrMapping/>
  </p:clrMapOvr>
  <p:transition advTm="12526"/>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14339" name="Rectangle 3"/>
          <p:cNvSpPr txBox="1">
            <a:spLocks noChangeArrowheads="1"/>
          </p:cNvSpPr>
          <p:nvPr/>
        </p:nvSpPr>
        <p:spPr bwMode="auto">
          <a:xfrm>
            <a:off x="572294" y="931865"/>
            <a:ext cx="10771442" cy="39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Rendering based on Radiance field</a:t>
            </a:r>
          </a:p>
          <a:p>
            <a:pPr lvl="2">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Continuous form</a:t>
            </a:r>
          </a:p>
          <a:p>
            <a:pPr lvl="2">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Discrete form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Neural Radiance Field (</a:t>
            </a:r>
            <a:r>
              <a:rPr lang="en-US" altLang="zh-CN" sz="2800" dirty="0" err="1">
                <a:latin typeface="Calibri" panose="020F0502020204030204" pitchFamily="34" charset="0"/>
                <a:ea typeface="楷体" panose="02010609060101010101" pitchFamily="49" charset="-122"/>
                <a:cs typeface="Calibri" panose="020F0502020204030204" pitchFamily="34" charset="0"/>
              </a:rPr>
              <a:t>NeRF</a:t>
            </a:r>
            <a:r>
              <a:rPr lang="en-US" altLang="zh-CN" sz="2800" dirty="0">
                <a:latin typeface="Calibri" panose="020F0502020204030204" pitchFamily="34" charset="0"/>
                <a:ea typeface="楷体" panose="02010609060101010101" pitchFamily="49" charset="-122"/>
                <a:cs typeface="Calibri" panose="020F0502020204030204" pitchFamily="34" charset="0"/>
              </a:rPr>
              <a:t>) and Its Training</a:t>
            </a:r>
          </a:p>
        </p:txBody>
      </p:sp>
    </p:spTree>
  </p:cSld>
  <p:clrMapOvr>
    <a:masterClrMapping/>
  </p:clrMapOvr>
  <p:transition advTm="12526"/>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0969895" cy="838200"/>
          </a:xfrm>
        </p:spPr>
        <p:txBody>
          <a:bodyPr/>
          <a:lstStyle/>
          <a:p>
            <a:r>
              <a:rPr lang="en-US" altLang="zh-CN" sz="3000" dirty="0">
                <a:ea typeface="楷体" panose="02010609060101010101" pitchFamily="49" charset="-122"/>
                <a:cs typeface="Calibri" panose="020F0502020204030204" pitchFamily="34" charset="0"/>
              </a:rPr>
              <a:t>Rendering based on radiance field—Continuous form</a:t>
            </a:r>
            <a:endParaRPr lang="zh-CN" altLang="en-US" sz="3000" dirty="0">
              <a:ea typeface="楷体" panose="02010609060101010101" pitchFamily="49" charset="-122"/>
              <a:cs typeface="Calibri" panose="020F0502020204030204" pitchFamily="34" charset="0"/>
            </a:endParaRPr>
          </a:p>
        </p:txBody>
      </p:sp>
      <p:sp>
        <p:nvSpPr>
          <p:cNvPr id="10" name="Rectangle 3">
            <a:extLst>
              <a:ext uri="{FF2B5EF4-FFF2-40B4-BE49-F238E27FC236}">
                <a16:creationId xmlns:a16="http://schemas.microsoft.com/office/drawing/2014/main" id="{5C1C0E86-C8D9-4A56-A2CA-15D3523FCCBE}"/>
              </a:ext>
            </a:extLst>
          </p:cNvPr>
          <p:cNvSpPr txBox="1">
            <a:spLocks noChangeArrowheads="1"/>
          </p:cNvSpPr>
          <p:nvPr/>
        </p:nvSpPr>
        <p:spPr bwMode="auto">
          <a:xfrm>
            <a:off x="572293" y="931865"/>
            <a:ext cx="10867037" cy="443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914400" lvl="1" indent="-457200" algn="just">
              <a:spcBef>
                <a:spcPct val="20000"/>
              </a:spcBef>
              <a:buFont typeface="Wingdings" panose="05000000000000000000" pitchFamily="2" charset="2"/>
              <a:buChar char="p"/>
              <a:defRPr/>
            </a:pPr>
            <a:r>
              <a:rPr lang="en-US" altLang="zh-CN" sz="2800" dirty="0">
                <a:latin typeface="Calibri" panose="020F0502020204030204" pitchFamily="34" charset="0"/>
                <a:ea typeface="楷体" panose="02010609060101010101" pitchFamily="49" charset="-122"/>
                <a:cs typeface="Calibri" panose="020F0502020204030204" pitchFamily="34" charset="0"/>
              </a:rPr>
              <a:t>Radiance field based rendering</a:t>
            </a:r>
          </a:p>
          <a:p>
            <a:pPr marL="1314450" lvl="2" indent="-457200" algn="just">
              <a:spcBef>
                <a:spcPct val="20000"/>
              </a:spcBef>
              <a:buFont typeface="Wingdings" panose="05000000000000000000" pitchFamily="2" charset="2"/>
              <a:buChar char="ü"/>
              <a:defRPr/>
            </a:pPr>
            <a:r>
              <a:rPr lang="en-US" altLang="zh-CN" b="0" i="0" dirty="0">
                <a:solidFill>
                  <a:srgbClr val="404040"/>
                </a:solidFill>
                <a:effectLst/>
                <a:latin typeface="Inter"/>
              </a:rPr>
              <a:t>This rendering method treats the physical space containing the scene as a radiance field: each point in the space possesses two attributes, </a:t>
            </a:r>
            <a:r>
              <a:rPr lang="en-US" altLang="zh-CN" b="1" dirty="0">
                <a:solidFill>
                  <a:srgbClr val="C00000"/>
                </a:solidFill>
                <a:effectLst/>
                <a:latin typeface="Inter"/>
              </a:rPr>
              <a:t>opacity and view-dependent color</a:t>
            </a:r>
          </a:p>
          <a:p>
            <a:pPr marL="1314450" lvl="2" indent="-457200" algn="just">
              <a:spcBef>
                <a:spcPct val="20000"/>
              </a:spcBef>
              <a:buFont typeface="Wingdings" panose="05000000000000000000" pitchFamily="2" charset="2"/>
              <a:buChar char="ü"/>
              <a:defRPr/>
            </a:pPr>
            <a:r>
              <a:rPr lang="en-US" altLang="zh-CN" b="0" i="0" dirty="0">
                <a:solidFill>
                  <a:srgbClr val="404040"/>
                </a:solidFill>
                <a:effectLst/>
                <a:latin typeface="Inter"/>
              </a:rPr>
              <a:t>The goal of the rendering process is to generate an image of the scene from the perspective of a virtual camera</a:t>
            </a:r>
          </a:p>
          <a:p>
            <a:pPr marL="1314450" lvl="2" indent="-457200" algn="just">
              <a:spcBef>
                <a:spcPct val="20000"/>
              </a:spcBef>
              <a:buFont typeface="Wingdings" panose="05000000000000000000" pitchFamily="2" charset="2"/>
              <a:buChar char="ü"/>
              <a:defRPr/>
            </a:pPr>
            <a:r>
              <a:rPr lang="en-US" altLang="zh-CN" b="0" i="0" dirty="0">
                <a:solidFill>
                  <a:srgbClr val="404040"/>
                </a:solidFill>
                <a:effectLst/>
                <a:latin typeface="Inter"/>
              </a:rPr>
              <a:t>The viewpoint of the virtual camera is defined by its pose in the world coordinate system. The essence of the rendering operation is to determine the color of each point on the imaging plane of the virtual camera.</a:t>
            </a:r>
            <a:r>
              <a:rPr lang="en-US" altLang="zh-CN" dirty="0">
                <a:latin typeface="Calibri" panose="020F0502020204030204" pitchFamily="34" charset="0"/>
                <a:ea typeface="楷体" panose="02010609060101010101" pitchFamily="49" charset="-122"/>
                <a:cs typeface="Calibri" panose="020F0502020204030204" pitchFamily="34" charset="0"/>
              </a:rPr>
              <a:t> </a:t>
            </a:r>
          </a:p>
        </p:txBody>
      </p:sp>
    </p:spTree>
    <p:extLst>
      <p:ext uri="{BB962C8B-B14F-4D97-AF65-F5344CB8AC3E}">
        <p14:creationId xmlns:p14="http://schemas.microsoft.com/office/powerpoint/2010/main" val="3085308302"/>
      </p:ext>
    </p:extLst>
  </p:cSld>
  <p:clrMapOvr>
    <a:masterClrMapping/>
  </p:clrMapOvr>
  <p:transition advTm="12526"/>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7211D62-F194-41DD-B70D-C5B18FD19B57}"/>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Rendering based on radiance field—Continuous form</a:t>
            </a:r>
            <a:endParaRPr lang="zh-CN" altLang="en-US" sz="3000" kern="0" dirty="0">
              <a:ea typeface="楷体" panose="02010609060101010101" pitchFamily="49" charset="-122"/>
              <a:cs typeface="Calibri" panose="020F0502020204030204" pitchFamily="34" charset="0"/>
            </a:endParaRPr>
          </a:p>
        </p:txBody>
      </p:sp>
      <p:sp>
        <p:nvSpPr>
          <p:cNvPr id="55" name="平行四边形 32">
            <a:extLst>
              <a:ext uri="{FF2B5EF4-FFF2-40B4-BE49-F238E27FC236}">
                <a16:creationId xmlns:a16="http://schemas.microsoft.com/office/drawing/2014/main" id="{8073B4EB-AE97-400D-ADB9-CECB209962E1}"/>
              </a:ext>
            </a:extLst>
          </p:cNvPr>
          <p:cNvSpPr/>
          <p:nvPr/>
        </p:nvSpPr>
        <p:spPr>
          <a:xfrm rot="16200000" flipH="1">
            <a:off x="908532" y="2724116"/>
            <a:ext cx="4281832" cy="2271792"/>
          </a:xfrm>
          <a:custGeom>
            <a:avLst/>
            <a:gdLst>
              <a:gd name="connsiteX0" fmla="*/ 0 w 3157030"/>
              <a:gd name="connsiteY0" fmla="*/ 2281314 h 2281314"/>
              <a:gd name="connsiteX1" fmla="*/ 385337 w 3157030"/>
              <a:gd name="connsiteY1" fmla="*/ 0 h 2281314"/>
              <a:gd name="connsiteX2" fmla="*/ 3157030 w 3157030"/>
              <a:gd name="connsiteY2" fmla="*/ 0 h 2281314"/>
              <a:gd name="connsiteX3" fmla="*/ 2771693 w 3157030"/>
              <a:gd name="connsiteY3" fmla="*/ 2281314 h 2281314"/>
              <a:gd name="connsiteX4" fmla="*/ 0 w 3157030"/>
              <a:gd name="connsiteY4" fmla="*/ 2281314 h 2281314"/>
              <a:gd name="connsiteX0" fmla="*/ 195688 w 2771693"/>
              <a:gd name="connsiteY0" fmla="*/ 2290839 h 2290839"/>
              <a:gd name="connsiteX1" fmla="*/ 0 w 2771693"/>
              <a:gd name="connsiteY1" fmla="*/ 0 h 2290839"/>
              <a:gd name="connsiteX2" fmla="*/ 2771693 w 2771693"/>
              <a:gd name="connsiteY2" fmla="*/ 0 h 2290839"/>
              <a:gd name="connsiteX3" fmla="*/ 2386356 w 2771693"/>
              <a:gd name="connsiteY3" fmla="*/ 2281314 h 2290839"/>
              <a:gd name="connsiteX4" fmla="*/ 195688 w 2771693"/>
              <a:gd name="connsiteY4" fmla="*/ 2290839 h 2290839"/>
              <a:gd name="connsiteX0" fmla="*/ 195688 w 3472206"/>
              <a:gd name="connsiteY0" fmla="*/ 2290839 h 2290839"/>
              <a:gd name="connsiteX1" fmla="*/ 0 w 3472206"/>
              <a:gd name="connsiteY1" fmla="*/ 0 h 2290839"/>
              <a:gd name="connsiteX2" fmla="*/ 2771693 w 3472206"/>
              <a:gd name="connsiteY2" fmla="*/ 0 h 2290839"/>
              <a:gd name="connsiteX3" fmla="*/ 3472206 w 3472206"/>
              <a:gd name="connsiteY3" fmla="*/ 2252739 h 2290839"/>
              <a:gd name="connsiteX4" fmla="*/ 195688 w 3472206"/>
              <a:gd name="connsiteY4" fmla="*/ 2290839 h 2290839"/>
              <a:gd name="connsiteX0" fmla="*/ 195688 w 3472206"/>
              <a:gd name="connsiteY0" fmla="*/ 2309887 h 2309887"/>
              <a:gd name="connsiteX1" fmla="*/ 0 w 3472206"/>
              <a:gd name="connsiteY1" fmla="*/ 19048 h 2309887"/>
              <a:gd name="connsiteX2" fmla="*/ 2504996 w 3472206"/>
              <a:gd name="connsiteY2" fmla="*/ 0 h 2309887"/>
              <a:gd name="connsiteX3" fmla="*/ 3472206 w 3472206"/>
              <a:gd name="connsiteY3" fmla="*/ 2271787 h 2309887"/>
              <a:gd name="connsiteX4" fmla="*/ 195688 w 3472206"/>
              <a:gd name="connsiteY4" fmla="*/ 2309887 h 2309887"/>
              <a:gd name="connsiteX0" fmla="*/ 195688 w 3348384"/>
              <a:gd name="connsiteY0" fmla="*/ 2309887 h 2309887"/>
              <a:gd name="connsiteX1" fmla="*/ 0 w 3348384"/>
              <a:gd name="connsiteY1" fmla="*/ 19048 h 2309887"/>
              <a:gd name="connsiteX2" fmla="*/ 2504996 w 3348384"/>
              <a:gd name="connsiteY2" fmla="*/ 0 h 2309887"/>
              <a:gd name="connsiteX3" fmla="*/ 3348384 w 3348384"/>
              <a:gd name="connsiteY3" fmla="*/ 2195590 h 2309887"/>
              <a:gd name="connsiteX4" fmla="*/ 195688 w 3348384"/>
              <a:gd name="connsiteY4" fmla="*/ 2309887 h 2309887"/>
              <a:gd name="connsiteX0" fmla="*/ 167113 w 3348384"/>
              <a:gd name="connsiteY0" fmla="*/ 2157490 h 2195590"/>
              <a:gd name="connsiteX1" fmla="*/ 0 w 3348384"/>
              <a:gd name="connsiteY1" fmla="*/ 19048 h 2195590"/>
              <a:gd name="connsiteX2" fmla="*/ 2504996 w 3348384"/>
              <a:gd name="connsiteY2" fmla="*/ 0 h 2195590"/>
              <a:gd name="connsiteX3" fmla="*/ 3348384 w 3348384"/>
              <a:gd name="connsiteY3" fmla="*/ 2195590 h 2195590"/>
              <a:gd name="connsiteX4" fmla="*/ 167113 w 3348384"/>
              <a:gd name="connsiteY4" fmla="*/ 2157490 h 2195590"/>
              <a:gd name="connsiteX0" fmla="*/ 414763 w 3596034"/>
              <a:gd name="connsiteY0" fmla="*/ 2176542 h 2214642"/>
              <a:gd name="connsiteX1" fmla="*/ 0 w 3596034"/>
              <a:gd name="connsiteY1" fmla="*/ 0 h 2214642"/>
              <a:gd name="connsiteX2" fmla="*/ 2752646 w 3596034"/>
              <a:gd name="connsiteY2" fmla="*/ 19052 h 2214642"/>
              <a:gd name="connsiteX3" fmla="*/ 3596034 w 3596034"/>
              <a:gd name="connsiteY3" fmla="*/ 2214642 h 2214642"/>
              <a:gd name="connsiteX4" fmla="*/ 414763 w 3596034"/>
              <a:gd name="connsiteY4" fmla="*/ 2176542 h 2214642"/>
              <a:gd name="connsiteX0" fmla="*/ 414763 w 3596034"/>
              <a:gd name="connsiteY0" fmla="*/ 2176542 h 2214642"/>
              <a:gd name="connsiteX1" fmla="*/ 0 w 3596034"/>
              <a:gd name="connsiteY1" fmla="*/ 0 h 2214642"/>
              <a:gd name="connsiteX2" fmla="*/ 2581196 w 3596034"/>
              <a:gd name="connsiteY2" fmla="*/ 9527 h 2214642"/>
              <a:gd name="connsiteX3" fmla="*/ 3596034 w 3596034"/>
              <a:gd name="connsiteY3" fmla="*/ 2214642 h 2214642"/>
              <a:gd name="connsiteX4" fmla="*/ 414763 w 3596034"/>
              <a:gd name="connsiteY4" fmla="*/ 2176542 h 2214642"/>
              <a:gd name="connsiteX0" fmla="*/ 414763 w 3824634"/>
              <a:gd name="connsiteY0" fmla="*/ 2176542 h 2214642"/>
              <a:gd name="connsiteX1" fmla="*/ 0 w 3824634"/>
              <a:gd name="connsiteY1" fmla="*/ 0 h 2214642"/>
              <a:gd name="connsiteX2" fmla="*/ 2581196 w 3824634"/>
              <a:gd name="connsiteY2" fmla="*/ 9527 h 2214642"/>
              <a:gd name="connsiteX3" fmla="*/ 3824634 w 3824634"/>
              <a:gd name="connsiteY3" fmla="*/ 2214642 h 2214642"/>
              <a:gd name="connsiteX4" fmla="*/ 414763 w 3824634"/>
              <a:gd name="connsiteY4" fmla="*/ 2176542 h 2214642"/>
              <a:gd name="connsiteX0" fmla="*/ 881488 w 4291359"/>
              <a:gd name="connsiteY0" fmla="*/ 2243217 h 2281317"/>
              <a:gd name="connsiteX1" fmla="*/ 0 w 4291359"/>
              <a:gd name="connsiteY1" fmla="*/ 0 h 2281317"/>
              <a:gd name="connsiteX2" fmla="*/ 3047921 w 4291359"/>
              <a:gd name="connsiteY2" fmla="*/ 76202 h 2281317"/>
              <a:gd name="connsiteX3" fmla="*/ 4291359 w 4291359"/>
              <a:gd name="connsiteY3" fmla="*/ 2281317 h 2281317"/>
              <a:gd name="connsiteX4" fmla="*/ 881488 w 4291359"/>
              <a:gd name="connsiteY4" fmla="*/ 2243217 h 2281317"/>
              <a:gd name="connsiteX0" fmla="*/ 881488 w 4291359"/>
              <a:gd name="connsiteY0" fmla="*/ 2205117 h 2243217"/>
              <a:gd name="connsiteX1" fmla="*/ 0 w 4291359"/>
              <a:gd name="connsiteY1" fmla="*/ 0 h 2243217"/>
              <a:gd name="connsiteX2" fmla="*/ 3047921 w 4291359"/>
              <a:gd name="connsiteY2" fmla="*/ 38102 h 2243217"/>
              <a:gd name="connsiteX3" fmla="*/ 4291359 w 4291359"/>
              <a:gd name="connsiteY3" fmla="*/ 2243217 h 2243217"/>
              <a:gd name="connsiteX4" fmla="*/ 881488 w 4291359"/>
              <a:gd name="connsiteY4" fmla="*/ 2205117 h 2243217"/>
              <a:gd name="connsiteX0" fmla="*/ 900538 w 4310409"/>
              <a:gd name="connsiteY0" fmla="*/ 2205117 h 2243217"/>
              <a:gd name="connsiteX1" fmla="*/ 0 w 4310409"/>
              <a:gd name="connsiteY1" fmla="*/ 0 h 2243217"/>
              <a:gd name="connsiteX2" fmla="*/ 3066971 w 4310409"/>
              <a:gd name="connsiteY2" fmla="*/ 38102 h 2243217"/>
              <a:gd name="connsiteX3" fmla="*/ 4310409 w 4310409"/>
              <a:gd name="connsiteY3" fmla="*/ 2243217 h 2243217"/>
              <a:gd name="connsiteX4" fmla="*/ 900538 w 4310409"/>
              <a:gd name="connsiteY4" fmla="*/ 2205117 h 2243217"/>
              <a:gd name="connsiteX0" fmla="*/ 1014838 w 4310409"/>
              <a:gd name="connsiteY0" fmla="*/ 2147967 h 2243217"/>
              <a:gd name="connsiteX1" fmla="*/ 0 w 4310409"/>
              <a:gd name="connsiteY1" fmla="*/ 0 h 2243217"/>
              <a:gd name="connsiteX2" fmla="*/ 3066971 w 4310409"/>
              <a:gd name="connsiteY2" fmla="*/ 38102 h 2243217"/>
              <a:gd name="connsiteX3" fmla="*/ 4310409 w 4310409"/>
              <a:gd name="connsiteY3" fmla="*/ 2243217 h 2243217"/>
              <a:gd name="connsiteX4" fmla="*/ 1014838 w 4310409"/>
              <a:gd name="connsiteY4" fmla="*/ 2147967 h 2243217"/>
              <a:gd name="connsiteX0" fmla="*/ 995788 w 4291359"/>
              <a:gd name="connsiteY0" fmla="*/ 2176542 h 2271792"/>
              <a:gd name="connsiteX1" fmla="*/ 0 w 4291359"/>
              <a:gd name="connsiteY1" fmla="*/ 0 h 2271792"/>
              <a:gd name="connsiteX2" fmla="*/ 3047921 w 4291359"/>
              <a:gd name="connsiteY2" fmla="*/ 66677 h 2271792"/>
              <a:gd name="connsiteX3" fmla="*/ 4291359 w 4291359"/>
              <a:gd name="connsiteY3" fmla="*/ 2271792 h 2271792"/>
              <a:gd name="connsiteX4" fmla="*/ 995788 w 4291359"/>
              <a:gd name="connsiteY4" fmla="*/ 2176542 h 2271792"/>
              <a:gd name="connsiteX0" fmla="*/ 1014838 w 4310409"/>
              <a:gd name="connsiteY0" fmla="*/ 2128917 h 2224167"/>
              <a:gd name="connsiteX1" fmla="*/ 0 w 4310409"/>
              <a:gd name="connsiteY1" fmla="*/ 0 h 2224167"/>
              <a:gd name="connsiteX2" fmla="*/ 3066971 w 4310409"/>
              <a:gd name="connsiteY2" fmla="*/ 19052 h 2224167"/>
              <a:gd name="connsiteX3" fmla="*/ 4310409 w 4310409"/>
              <a:gd name="connsiteY3" fmla="*/ 2224167 h 2224167"/>
              <a:gd name="connsiteX4" fmla="*/ 1014838 w 4310409"/>
              <a:gd name="connsiteY4" fmla="*/ 2128917 h 2224167"/>
              <a:gd name="connsiteX0" fmla="*/ 1033888 w 4329459"/>
              <a:gd name="connsiteY0" fmla="*/ 2109865 h 2205115"/>
              <a:gd name="connsiteX1" fmla="*/ 0 w 4329459"/>
              <a:gd name="connsiteY1" fmla="*/ 38098 h 2205115"/>
              <a:gd name="connsiteX2" fmla="*/ 3086021 w 4329459"/>
              <a:gd name="connsiteY2" fmla="*/ 0 h 2205115"/>
              <a:gd name="connsiteX3" fmla="*/ 4329459 w 4329459"/>
              <a:gd name="connsiteY3" fmla="*/ 2205115 h 2205115"/>
              <a:gd name="connsiteX4" fmla="*/ 1033888 w 4329459"/>
              <a:gd name="connsiteY4" fmla="*/ 2109865 h 2205115"/>
              <a:gd name="connsiteX0" fmla="*/ 1014838 w 4310409"/>
              <a:gd name="connsiteY0" fmla="*/ 2167017 h 2262267"/>
              <a:gd name="connsiteX1" fmla="*/ 0 w 4310409"/>
              <a:gd name="connsiteY1" fmla="*/ 0 h 2262267"/>
              <a:gd name="connsiteX2" fmla="*/ 3066971 w 4310409"/>
              <a:gd name="connsiteY2" fmla="*/ 57152 h 2262267"/>
              <a:gd name="connsiteX3" fmla="*/ 4310409 w 4310409"/>
              <a:gd name="connsiteY3" fmla="*/ 2262267 h 2262267"/>
              <a:gd name="connsiteX4" fmla="*/ 1014838 w 4310409"/>
              <a:gd name="connsiteY4" fmla="*/ 2167017 h 2262267"/>
              <a:gd name="connsiteX0" fmla="*/ 1014838 w 4310409"/>
              <a:gd name="connsiteY0" fmla="*/ 2109867 h 2205117"/>
              <a:gd name="connsiteX1" fmla="*/ 0 w 4310409"/>
              <a:gd name="connsiteY1" fmla="*/ 0 h 2205117"/>
              <a:gd name="connsiteX2" fmla="*/ 3066971 w 4310409"/>
              <a:gd name="connsiteY2" fmla="*/ 2 h 2205117"/>
              <a:gd name="connsiteX3" fmla="*/ 4310409 w 4310409"/>
              <a:gd name="connsiteY3" fmla="*/ 2205117 h 2205117"/>
              <a:gd name="connsiteX4" fmla="*/ 1014838 w 4310409"/>
              <a:gd name="connsiteY4" fmla="*/ 2109867 h 2205117"/>
              <a:gd name="connsiteX0" fmla="*/ 1005313 w 4300884"/>
              <a:gd name="connsiteY0" fmla="*/ 2138442 h 2233692"/>
              <a:gd name="connsiteX1" fmla="*/ 0 w 4300884"/>
              <a:gd name="connsiteY1" fmla="*/ 0 h 2233692"/>
              <a:gd name="connsiteX2" fmla="*/ 3057446 w 4300884"/>
              <a:gd name="connsiteY2" fmla="*/ 28577 h 2233692"/>
              <a:gd name="connsiteX3" fmla="*/ 4300884 w 4300884"/>
              <a:gd name="connsiteY3" fmla="*/ 2233692 h 2233692"/>
              <a:gd name="connsiteX4" fmla="*/ 1005313 w 4300884"/>
              <a:gd name="connsiteY4" fmla="*/ 2138442 h 2233692"/>
              <a:gd name="connsiteX0" fmla="*/ 1024363 w 4319934"/>
              <a:gd name="connsiteY0" fmla="*/ 2167017 h 2262267"/>
              <a:gd name="connsiteX1" fmla="*/ 0 w 4319934"/>
              <a:gd name="connsiteY1" fmla="*/ 0 h 2262267"/>
              <a:gd name="connsiteX2" fmla="*/ 3076496 w 4319934"/>
              <a:gd name="connsiteY2" fmla="*/ 57152 h 2262267"/>
              <a:gd name="connsiteX3" fmla="*/ 4319934 w 4319934"/>
              <a:gd name="connsiteY3" fmla="*/ 2262267 h 2262267"/>
              <a:gd name="connsiteX4" fmla="*/ 1024363 w 4319934"/>
              <a:gd name="connsiteY4" fmla="*/ 2167017 h 2262267"/>
              <a:gd name="connsiteX0" fmla="*/ 1005313 w 4300884"/>
              <a:gd name="connsiteY0" fmla="*/ 2119392 h 2214642"/>
              <a:gd name="connsiteX1" fmla="*/ 0 w 4300884"/>
              <a:gd name="connsiteY1" fmla="*/ 0 h 2214642"/>
              <a:gd name="connsiteX2" fmla="*/ 3057446 w 4300884"/>
              <a:gd name="connsiteY2" fmla="*/ 9527 h 2214642"/>
              <a:gd name="connsiteX3" fmla="*/ 4300884 w 4300884"/>
              <a:gd name="connsiteY3" fmla="*/ 2214642 h 2214642"/>
              <a:gd name="connsiteX4" fmla="*/ 1005313 w 4300884"/>
              <a:gd name="connsiteY4" fmla="*/ 2119392 h 2214642"/>
              <a:gd name="connsiteX0" fmla="*/ 1005313 w 4300884"/>
              <a:gd name="connsiteY0" fmla="*/ 2109865 h 2205115"/>
              <a:gd name="connsiteX1" fmla="*/ 0 w 4300884"/>
              <a:gd name="connsiteY1" fmla="*/ 28573 h 2205115"/>
              <a:gd name="connsiteX2" fmla="*/ 3057446 w 4300884"/>
              <a:gd name="connsiteY2" fmla="*/ 0 h 2205115"/>
              <a:gd name="connsiteX3" fmla="*/ 4300884 w 4300884"/>
              <a:gd name="connsiteY3" fmla="*/ 2205115 h 2205115"/>
              <a:gd name="connsiteX4" fmla="*/ 1005313 w 4300884"/>
              <a:gd name="connsiteY4" fmla="*/ 2109865 h 2205115"/>
              <a:gd name="connsiteX0" fmla="*/ 995787 w 4291358"/>
              <a:gd name="connsiteY0" fmla="*/ 2109865 h 2205115"/>
              <a:gd name="connsiteX1" fmla="*/ 0 w 4291358"/>
              <a:gd name="connsiteY1" fmla="*/ 28573 h 2205115"/>
              <a:gd name="connsiteX2" fmla="*/ 3047920 w 4291358"/>
              <a:gd name="connsiteY2" fmla="*/ 0 h 2205115"/>
              <a:gd name="connsiteX3" fmla="*/ 4291358 w 4291358"/>
              <a:gd name="connsiteY3" fmla="*/ 2205115 h 2205115"/>
              <a:gd name="connsiteX4" fmla="*/ 995787 w 4291358"/>
              <a:gd name="connsiteY4" fmla="*/ 2109865 h 2205115"/>
              <a:gd name="connsiteX0" fmla="*/ 995786 w 4291357"/>
              <a:gd name="connsiteY0" fmla="*/ 2128917 h 2224167"/>
              <a:gd name="connsiteX1" fmla="*/ 0 w 4291357"/>
              <a:gd name="connsiteY1" fmla="*/ 0 h 2224167"/>
              <a:gd name="connsiteX2" fmla="*/ 3047919 w 4291357"/>
              <a:gd name="connsiteY2" fmla="*/ 19052 h 2224167"/>
              <a:gd name="connsiteX3" fmla="*/ 4291357 w 4291357"/>
              <a:gd name="connsiteY3" fmla="*/ 2224167 h 2224167"/>
              <a:gd name="connsiteX4" fmla="*/ 995786 w 4291357"/>
              <a:gd name="connsiteY4" fmla="*/ 2128917 h 2224167"/>
              <a:gd name="connsiteX0" fmla="*/ 976736 w 4291357"/>
              <a:gd name="connsiteY0" fmla="*/ 2195592 h 2224167"/>
              <a:gd name="connsiteX1" fmla="*/ 0 w 4291357"/>
              <a:gd name="connsiteY1" fmla="*/ 0 h 2224167"/>
              <a:gd name="connsiteX2" fmla="*/ 3047919 w 4291357"/>
              <a:gd name="connsiteY2" fmla="*/ 19052 h 2224167"/>
              <a:gd name="connsiteX3" fmla="*/ 4291357 w 4291357"/>
              <a:gd name="connsiteY3" fmla="*/ 2224167 h 2224167"/>
              <a:gd name="connsiteX4" fmla="*/ 976736 w 4291357"/>
              <a:gd name="connsiteY4" fmla="*/ 2195592 h 2224167"/>
              <a:gd name="connsiteX0" fmla="*/ 976736 w 4281832"/>
              <a:gd name="connsiteY0" fmla="*/ 2195592 h 2262267"/>
              <a:gd name="connsiteX1" fmla="*/ 0 w 4281832"/>
              <a:gd name="connsiteY1" fmla="*/ 0 h 2262267"/>
              <a:gd name="connsiteX2" fmla="*/ 3047919 w 4281832"/>
              <a:gd name="connsiteY2" fmla="*/ 19052 h 2262267"/>
              <a:gd name="connsiteX3" fmla="*/ 4281832 w 4281832"/>
              <a:gd name="connsiteY3" fmla="*/ 2262267 h 2262267"/>
              <a:gd name="connsiteX4" fmla="*/ 976736 w 4281832"/>
              <a:gd name="connsiteY4" fmla="*/ 2195592 h 2262267"/>
              <a:gd name="connsiteX0" fmla="*/ 986261 w 4281832"/>
              <a:gd name="connsiteY0" fmla="*/ 2233692 h 2262267"/>
              <a:gd name="connsiteX1" fmla="*/ 0 w 4281832"/>
              <a:gd name="connsiteY1" fmla="*/ 0 h 2262267"/>
              <a:gd name="connsiteX2" fmla="*/ 3047919 w 4281832"/>
              <a:gd name="connsiteY2" fmla="*/ 19052 h 2262267"/>
              <a:gd name="connsiteX3" fmla="*/ 4281832 w 4281832"/>
              <a:gd name="connsiteY3" fmla="*/ 2262267 h 2262267"/>
              <a:gd name="connsiteX4" fmla="*/ 986261 w 4281832"/>
              <a:gd name="connsiteY4" fmla="*/ 2233692 h 2262267"/>
              <a:gd name="connsiteX0" fmla="*/ 986261 w 4281832"/>
              <a:gd name="connsiteY0" fmla="*/ 2243217 h 2262267"/>
              <a:gd name="connsiteX1" fmla="*/ 0 w 4281832"/>
              <a:gd name="connsiteY1" fmla="*/ 0 h 2262267"/>
              <a:gd name="connsiteX2" fmla="*/ 3047919 w 4281832"/>
              <a:gd name="connsiteY2" fmla="*/ 19052 h 2262267"/>
              <a:gd name="connsiteX3" fmla="*/ 4281832 w 4281832"/>
              <a:gd name="connsiteY3" fmla="*/ 2262267 h 2262267"/>
              <a:gd name="connsiteX4" fmla="*/ 986261 w 4281832"/>
              <a:gd name="connsiteY4" fmla="*/ 2243217 h 2262267"/>
              <a:gd name="connsiteX0" fmla="*/ 986261 w 4281832"/>
              <a:gd name="connsiteY0" fmla="*/ 2252738 h 2271788"/>
              <a:gd name="connsiteX1" fmla="*/ 0 w 4281832"/>
              <a:gd name="connsiteY1" fmla="*/ 9521 h 2271788"/>
              <a:gd name="connsiteX2" fmla="*/ 3038397 w 4281832"/>
              <a:gd name="connsiteY2" fmla="*/ 0 h 2271788"/>
              <a:gd name="connsiteX3" fmla="*/ 4281832 w 4281832"/>
              <a:gd name="connsiteY3" fmla="*/ 2271788 h 2271788"/>
              <a:gd name="connsiteX4" fmla="*/ 986261 w 4281832"/>
              <a:gd name="connsiteY4" fmla="*/ 2252738 h 2271788"/>
              <a:gd name="connsiteX0" fmla="*/ 986261 w 4281832"/>
              <a:gd name="connsiteY0" fmla="*/ 2271792 h 2290842"/>
              <a:gd name="connsiteX1" fmla="*/ 0 w 4281832"/>
              <a:gd name="connsiteY1" fmla="*/ 0 h 2290842"/>
              <a:gd name="connsiteX2" fmla="*/ 3038397 w 4281832"/>
              <a:gd name="connsiteY2" fmla="*/ 19054 h 2290842"/>
              <a:gd name="connsiteX3" fmla="*/ 4281832 w 4281832"/>
              <a:gd name="connsiteY3" fmla="*/ 2290842 h 2290842"/>
              <a:gd name="connsiteX4" fmla="*/ 986261 w 4281832"/>
              <a:gd name="connsiteY4" fmla="*/ 2271792 h 2290842"/>
              <a:gd name="connsiteX0" fmla="*/ 986261 w 4281832"/>
              <a:gd name="connsiteY0" fmla="*/ 2252738 h 2271788"/>
              <a:gd name="connsiteX1" fmla="*/ 0 w 4281832"/>
              <a:gd name="connsiteY1" fmla="*/ 19046 h 2271788"/>
              <a:gd name="connsiteX2" fmla="*/ 3038397 w 4281832"/>
              <a:gd name="connsiteY2" fmla="*/ 0 h 2271788"/>
              <a:gd name="connsiteX3" fmla="*/ 4281832 w 4281832"/>
              <a:gd name="connsiteY3" fmla="*/ 2271788 h 2271788"/>
              <a:gd name="connsiteX4" fmla="*/ 986261 w 4281832"/>
              <a:gd name="connsiteY4" fmla="*/ 2252738 h 2271788"/>
              <a:gd name="connsiteX0" fmla="*/ 986261 w 4281832"/>
              <a:gd name="connsiteY0" fmla="*/ 2252742 h 2271792"/>
              <a:gd name="connsiteX1" fmla="*/ 0 w 4281832"/>
              <a:gd name="connsiteY1" fmla="*/ 0 h 2271792"/>
              <a:gd name="connsiteX2" fmla="*/ 3038397 w 4281832"/>
              <a:gd name="connsiteY2" fmla="*/ 4 h 2271792"/>
              <a:gd name="connsiteX3" fmla="*/ 4281832 w 4281832"/>
              <a:gd name="connsiteY3" fmla="*/ 2271792 h 2271792"/>
              <a:gd name="connsiteX4" fmla="*/ 986261 w 4281832"/>
              <a:gd name="connsiteY4" fmla="*/ 2252742 h 2271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1832" h="2271792">
                <a:moveTo>
                  <a:pt x="986261" y="2252742"/>
                </a:moveTo>
                <a:lnTo>
                  <a:pt x="0" y="0"/>
                </a:lnTo>
                <a:lnTo>
                  <a:pt x="3038397" y="4"/>
                </a:lnTo>
                <a:lnTo>
                  <a:pt x="4281832" y="2271792"/>
                </a:lnTo>
                <a:lnTo>
                  <a:pt x="986261" y="2252742"/>
                </a:lnTo>
                <a:close/>
              </a:path>
            </a:pathLst>
          </a:custGeom>
          <a:solidFill>
            <a:srgbClr val="EFEFE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6" name="平行四边形 78">
            <a:extLst>
              <a:ext uri="{FF2B5EF4-FFF2-40B4-BE49-F238E27FC236}">
                <a16:creationId xmlns:a16="http://schemas.microsoft.com/office/drawing/2014/main" id="{96F03561-CBD3-4FF4-A44C-6BEF5BD56A22}"/>
              </a:ext>
            </a:extLst>
          </p:cNvPr>
          <p:cNvSpPr/>
          <p:nvPr/>
        </p:nvSpPr>
        <p:spPr>
          <a:xfrm rot="16200000" flipH="1">
            <a:off x="6180733" y="2071861"/>
            <a:ext cx="4800789" cy="2466980"/>
          </a:xfrm>
          <a:custGeom>
            <a:avLst/>
            <a:gdLst>
              <a:gd name="connsiteX0" fmla="*/ 0 w 4048300"/>
              <a:gd name="connsiteY0" fmla="*/ 2303693 h 2303693"/>
              <a:gd name="connsiteX1" fmla="*/ 993836 w 4048300"/>
              <a:gd name="connsiteY1" fmla="*/ 0 h 2303693"/>
              <a:gd name="connsiteX2" fmla="*/ 4048300 w 4048300"/>
              <a:gd name="connsiteY2" fmla="*/ 0 h 2303693"/>
              <a:gd name="connsiteX3" fmla="*/ 3054464 w 4048300"/>
              <a:gd name="connsiteY3" fmla="*/ 2303693 h 2303693"/>
              <a:gd name="connsiteX4" fmla="*/ 0 w 4048300"/>
              <a:gd name="connsiteY4" fmla="*/ 2303693 h 2303693"/>
              <a:gd name="connsiteX0" fmla="*/ 0 w 4048300"/>
              <a:gd name="connsiteY0" fmla="*/ 2303693 h 2322746"/>
              <a:gd name="connsiteX1" fmla="*/ 993836 w 4048300"/>
              <a:gd name="connsiteY1" fmla="*/ 0 h 2322746"/>
              <a:gd name="connsiteX2" fmla="*/ 4048300 w 4048300"/>
              <a:gd name="connsiteY2" fmla="*/ 0 h 2322746"/>
              <a:gd name="connsiteX3" fmla="*/ 2416292 w 4048300"/>
              <a:gd name="connsiteY3" fmla="*/ 2322746 h 2322746"/>
              <a:gd name="connsiteX4" fmla="*/ 0 w 4048300"/>
              <a:gd name="connsiteY4" fmla="*/ 2303693 h 2322746"/>
              <a:gd name="connsiteX0" fmla="*/ 0 w 4162600"/>
              <a:gd name="connsiteY0" fmla="*/ 2303693 h 2322746"/>
              <a:gd name="connsiteX1" fmla="*/ 993836 w 4162600"/>
              <a:gd name="connsiteY1" fmla="*/ 0 h 2322746"/>
              <a:gd name="connsiteX2" fmla="*/ 4162600 w 4162600"/>
              <a:gd name="connsiteY2" fmla="*/ 180975 h 2322746"/>
              <a:gd name="connsiteX3" fmla="*/ 2416292 w 4162600"/>
              <a:gd name="connsiteY3" fmla="*/ 2322746 h 2322746"/>
              <a:gd name="connsiteX4" fmla="*/ 0 w 4162600"/>
              <a:gd name="connsiteY4" fmla="*/ 2303693 h 2322746"/>
              <a:gd name="connsiteX0" fmla="*/ 0 w 4162600"/>
              <a:gd name="connsiteY0" fmla="*/ 2237018 h 2256071"/>
              <a:gd name="connsiteX1" fmla="*/ 1298636 w 4162600"/>
              <a:gd name="connsiteY1" fmla="*/ 0 h 2256071"/>
              <a:gd name="connsiteX2" fmla="*/ 4162600 w 4162600"/>
              <a:gd name="connsiteY2" fmla="*/ 114300 h 2256071"/>
              <a:gd name="connsiteX3" fmla="*/ 2416292 w 4162600"/>
              <a:gd name="connsiteY3" fmla="*/ 2256071 h 2256071"/>
              <a:gd name="connsiteX4" fmla="*/ 0 w 4162600"/>
              <a:gd name="connsiteY4" fmla="*/ 2237018 h 2256071"/>
              <a:gd name="connsiteX0" fmla="*/ 0 w 4162602"/>
              <a:gd name="connsiteY0" fmla="*/ 2237018 h 2256071"/>
              <a:gd name="connsiteX1" fmla="*/ 1298636 w 4162602"/>
              <a:gd name="connsiteY1" fmla="*/ 0 h 2256071"/>
              <a:gd name="connsiteX2" fmla="*/ 4162602 w 4162602"/>
              <a:gd name="connsiteY2" fmla="*/ 19050 h 2256071"/>
              <a:gd name="connsiteX3" fmla="*/ 2416292 w 4162602"/>
              <a:gd name="connsiteY3" fmla="*/ 2256071 h 2256071"/>
              <a:gd name="connsiteX4" fmla="*/ 0 w 4162602"/>
              <a:gd name="connsiteY4" fmla="*/ 2237018 h 2256071"/>
              <a:gd name="connsiteX0" fmla="*/ 0 w 4143554"/>
              <a:gd name="connsiteY0" fmla="*/ 2237018 h 2256071"/>
              <a:gd name="connsiteX1" fmla="*/ 1298636 w 4143554"/>
              <a:gd name="connsiteY1" fmla="*/ 0 h 2256071"/>
              <a:gd name="connsiteX2" fmla="*/ 4143554 w 4143554"/>
              <a:gd name="connsiteY2" fmla="*/ 76200 h 2256071"/>
              <a:gd name="connsiteX3" fmla="*/ 2416292 w 4143554"/>
              <a:gd name="connsiteY3" fmla="*/ 2256071 h 2256071"/>
              <a:gd name="connsiteX4" fmla="*/ 0 w 4143554"/>
              <a:gd name="connsiteY4" fmla="*/ 2237018 h 2256071"/>
              <a:gd name="connsiteX0" fmla="*/ 0 w 4162606"/>
              <a:gd name="connsiteY0" fmla="*/ 2237018 h 2256071"/>
              <a:gd name="connsiteX1" fmla="*/ 1298636 w 4162606"/>
              <a:gd name="connsiteY1" fmla="*/ 0 h 2256071"/>
              <a:gd name="connsiteX2" fmla="*/ 4162606 w 4162606"/>
              <a:gd name="connsiteY2" fmla="*/ 28575 h 2256071"/>
              <a:gd name="connsiteX3" fmla="*/ 2416292 w 4162606"/>
              <a:gd name="connsiteY3" fmla="*/ 2256071 h 2256071"/>
              <a:gd name="connsiteX4" fmla="*/ 0 w 4162606"/>
              <a:gd name="connsiteY4" fmla="*/ 2237018 h 2256071"/>
              <a:gd name="connsiteX0" fmla="*/ 0 w 4162608"/>
              <a:gd name="connsiteY0" fmla="*/ 2237018 h 2256071"/>
              <a:gd name="connsiteX1" fmla="*/ 1298636 w 4162608"/>
              <a:gd name="connsiteY1" fmla="*/ 0 h 2256071"/>
              <a:gd name="connsiteX2" fmla="*/ 4162608 w 4162608"/>
              <a:gd name="connsiteY2" fmla="*/ 0 h 2256071"/>
              <a:gd name="connsiteX3" fmla="*/ 2416292 w 4162608"/>
              <a:gd name="connsiteY3" fmla="*/ 2256071 h 2256071"/>
              <a:gd name="connsiteX4" fmla="*/ 0 w 4162608"/>
              <a:gd name="connsiteY4" fmla="*/ 2237018 h 2256071"/>
              <a:gd name="connsiteX0" fmla="*/ 0 w 4162608"/>
              <a:gd name="connsiteY0" fmla="*/ 2237018 h 2237018"/>
              <a:gd name="connsiteX1" fmla="*/ 1298636 w 4162608"/>
              <a:gd name="connsiteY1" fmla="*/ 0 h 2237018"/>
              <a:gd name="connsiteX2" fmla="*/ 4162608 w 4162608"/>
              <a:gd name="connsiteY2" fmla="*/ 0 h 2237018"/>
              <a:gd name="connsiteX3" fmla="*/ 2206745 w 4162608"/>
              <a:gd name="connsiteY3" fmla="*/ 2227499 h 2237018"/>
              <a:gd name="connsiteX4" fmla="*/ 0 w 4162608"/>
              <a:gd name="connsiteY4" fmla="*/ 2237018 h 2237018"/>
              <a:gd name="connsiteX0" fmla="*/ 0 w 4362633"/>
              <a:gd name="connsiteY0" fmla="*/ 2160818 h 2227499"/>
              <a:gd name="connsiteX1" fmla="*/ 1498661 w 4362633"/>
              <a:gd name="connsiteY1" fmla="*/ 0 h 2227499"/>
              <a:gd name="connsiteX2" fmla="*/ 4362633 w 4362633"/>
              <a:gd name="connsiteY2" fmla="*/ 0 h 2227499"/>
              <a:gd name="connsiteX3" fmla="*/ 2406770 w 4362633"/>
              <a:gd name="connsiteY3" fmla="*/ 2227499 h 2227499"/>
              <a:gd name="connsiteX4" fmla="*/ 0 w 4362633"/>
              <a:gd name="connsiteY4" fmla="*/ 2160818 h 2227499"/>
              <a:gd name="connsiteX0" fmla="*/ 0 w 4372158"/>
              <a:gd name="connsiteY0" fmla="*/ 2246543 h 2246543"/>
              <a:gd name="connsiteX1" fmla="*/ 1508186 w 4372158"/>
              <a:gd name="connsiteY1" fmla="*/ 0 h 2246543"/>
              <a:gd name="connsiteX2" fmla="*/ 4372158 w 4372158"/>
              <a:gd name="connsiteY2" fmla="*/ 0 h 2246543"/>
              <a:gd name="connsiteX3" fmla="*/ 2416295 w 4372158"/>
              <a:gd name="connsiteY3" fmla="*/ 2227499 h 2246543"/>
              <a:gd name="connsiteX4" fmla="*/ 0 w 4372158"/>
              <a:gd name="connsiteY4" fmla="*/ 2246543 h 2246543"/>
              <a:gd name="connsiteX0" fmla="*/ 0 w 4372158"/>
              <a:gd name="connsiteY0" fmla="*/ 2217971 h 2227499"/>
              <a:gd name="connsiteX1" fmla="*/ 1508186 w 4372158"/>
              <a:gd name="connsiteY1" fmla="*/ 0 h 2227499"/>
              <a:gd name="connsiteX2" fmla="*/ 4372158 w 4372158"/>
              <a:gd name="connsiteY2" fmla="*/ 0 h 2227499"/>
              <a:gd name="connsiteX3" fmla="*/ 2416295 w 4372158"/>
              <a:gd name="connsiteY3" fmla="*/ 2227499 h 2227499"/>
              <a:gd name="connsiteX4" fmla="*/ 0 w 4372158"/>
              <a:gd name="connsiteY4" fmla="*/ 2217971 h 2227499"/>
              <a:gd name="connsiteX0" fmla="*/ 0 w 4486458"/>
              <a:gd name="connsiteY0" fmla="*/ 2208449 h 2227499"/>
              <a:gd name="connsiteX1" fmla="*/ 1622486 w 4486458"/>
              <a:gd name="connsiteY1" fmla="*/ 0 h 2227499"/>
              <a:gd name="connsiteX2" fmla="*/ 4486458 w 4486458"/>
              <a:gd name="connsiteY2" fmla="*/ 0 h 2227499"/>
              <a:gd name="connsiteX3" fmla="*/ 2530595 w 4486458"/>
              <a:gd name="connsiteY3" fmla="*/ 2227499 h 2227499"/>
              <a:gd name="connsiteX4" fmla="*/ 0 w 4486458"/>
              <a:gd name="connsiteY4" fmla="*/ 2208449 h 2227499"/>
              <a:gd name="connsiteX0" fmla="*/ 0 w 4515033"/>
              <a:gd name="connsiteY0" fmla="*/ 2237027 h 2237027"/>
              <a:gd name="connsiteX1" fmla="*/ 1651061 w 4515033"/>
              <a:gd name="connsiteY1" fmla="*/ 0 h 2237027"/>
              <a:gd name="connsiteX2" fmla="*/ 4515033 w 4515033"/>
              <a:gd name="connsiteY2" fmla="*/ 0 h 2237027"/>
              <a:gd name="connsiteX3" fmla="*/ 2559170 w 4515033"/>
              <a:gd name="connsiteY3" fmla="*/ 2227499 h 2237027"/>
              <a:gd name="connsiteX4" fmla="*/ 0 w 4515033"/>
              <a:gd name="connsiteY4" fmla="*/ 2237027 h 2237027"/>
              <a:gd name="connsiteX0" fmla="*/ 0 w 4572183"/>
              <a:gd name="connsiteY0" fmla="*/ 2227502 h 2227502"/>
              <a:gd name="connsiteX1" fmla="*/ 1708211 w 4572183"/>
              <a:gd name="connsiteY1" fmla="*/ 0 h 2227502"/>
              <a:gd name="connsiteX2" fmla="*/ 4572183 w 4572183"/>
              <a:gd name="connsiteY2" fmla="*/ 0 h 2227502"/>
              <a:gd name="connsiteX3" fmla="*/ 2616320 w 4572183"/>
              <a:gd name="connsiteY3" fmla="*/ 2227499 h 2227502"/>
              <a:gd name="connsiteX4" fmla="*/ 0 w 4572183"/>
              <a:gd name="connsiteY4" fmla="*/ 2227502 h 2227502"/>
              <a:gd name="connsiteX0" fmla="*/ 0 w 4572183"/>
              <a:gd name="connsiteY0" fmla="*/ 2227502 h 2227502"/>
              <a:gd name="connsiteX1" fmla="*/ 1708211 w 4572183"/>
              <a:gd name="connsiteY1" fmla="*/ 0 h 2227502"/>
              <a:gd name="connsiteX2" fmla="*/ 4572183 w 4572183"/>
              <a:gd name="connsiteY2" fmla="*/ 0 h 2227502"/>
              <a:gd name="connsiteX3" fmla="*/ 2540120 w 4572183"/>
              <a:gd name="connsiteY3" fmla="*/ 2227502 h 2227502"/>
              <a:gd name="connsiteX4" fmla="*/ 0 w 4572183"/>
              <a:gd name="connsiteY4" fmla="*/ 2227502 h 2227502"/>
              <a:gd name="connsiteX0" fmla="*/ 0 w 4657911"/>
              <a:gd name="connsiteY0" fmla="*/ 2227502 h 2227502"/>
              <a:gd name="connsiteX1" fmla="*/ 1708211 w 4657911"/>
              <a:gd name="connsiteY1" fmla="*/ 0 h 2227502"/>
              <a:gd name="connsiteX2" fmla="*/ 4657911 w 4657911"/>
              <a:gd name="connsiteY2" fmla="*/ 43002 h 2227502"/>
              <a:gd name="connsiteX3" fmla="*/ 2540120 w 4657911"/>
              <a:gd name="connsiteY3" fmla="*/ 2227502 h 2227502"/>
              <a:gd name="connsiteX4" fmla="*/ 0 w 4657911"/>
              <a:gd name="connsiteY4" fmla="*/ 2227502 h 2227502"/>
              <a:gd name="connsiteX0" fmla="*/ 0 w 4676964"/>
              <a:gd name="connsiteY0" fmla="*/ 2227502 h 2227502"/>
              <a:gd name="connsiteX1" fmla="*/ 1708211 w 4676964"/>
              <a:gd name="connsiteY1" fmla="*/ 0 h 2227502"/>
              <a:gd name="connsiteX2" fmla="*/ 4676964 w 4676964"/>
              <a:gd name="connsiteY2" fmla="*/ 25802 h 2227502"/>
              <a:gd name="connsiteX3" fmla="*/ 2540120 w 4676964"/>
              <a:gd name="connsiteY3" fmla="*/ 2227502 h 2227502"/>
              <a:gd name="connsiteX4" fmla="*/ 0 w 4676964"/>
              <a:gd name="connsiteY4" fmla="*/ 2227502 h 2227502"/>
              <a:gd name="connsiteX0" fmla="*/ 0 w 4724589"/>
              <a:gd name="connsiteY0" fmla="*/ 2227502 h 2227502"/>
              <a:gd name="connsiteX1" fmla="*/ 1755836 w 4724589"/>
              <a:gd name="connsiteY1" fmla="*/ 0 h 2227502"/>
              <a:gd name="connsiteX2" fmla="*/ 4724589 w 4724589"/>
              <a:gd name="connsiteY2" fmla="*/ 25802 h 2227502"/>
              <a:gd name="connsiteX3" fmla="*/ 2587745 w 4724589"/>
              <a:gd name="connsiteY3" fmla="*/ 2227502 h 2227502"/>
              <a:gd name="connsiteX4" fmla="*/ 0 w 4724589"/>
              <a:gd name="connsiteY4" fmla="*/ 2227502 h 2227502"/>
              <a:gd name="connsiteX0" fmla="*/ 0 w 4800789"/>
              <a:gd name="connsiteY0" fmla="*/ 2227504 h 2227504"/>
              <a:gd name="connsiteX1" fmla="*/ 1832036 w 4800789"/>
              <a:gd name="connsiteY1" fmla="*/ 0 h 2227504"/>
              <a:gd name="connsiteX2" fmla="*/ 4800789 w 4800789"/>
              <a:gd name="connsiteY2" fmla="*/ 25802 h 2227504"/>
              <a:gd name="connsiteX3" fmla="*/ 2663945 w 4800789"/>
              <a:gd name="connsiteY3" fmla="*/ 2227502 h 2227504"/>
              <a:gd name="connsiteX4" fmla="*/ 0 w 4800789"/>
              <a:gd name="connsiteY4" fmla="*/ 2227504 h 2227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789" h="2227504">
                <a:moveTo>
                  <a:pt x="0" y="2227504"/>
                </a:moveTo>
                <a:lnTo>
                  <a:pt x="1832036" y="0"/>
                </a:lnTo>
                <a:lnTo>
                  <a:pt x="4800789" y="25802"/>
                </a:lnTo>
                <a:lnTo>
                  <a:pt x="2663945" y="2227502"/>
                </a:lnTo>
                <a:lnTo>
                  <a:pt x="0" y="2227504"/>
                </a:lnTo>
                <a:close/>
              </a:path>
            </a:pathLst>
          </a:custGeom>
          <a:solidFill>
            <a:srgbClr val="EFEFE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pic>
        <p:nvPicPr>
          <p:cNvPr id="57" name="图片 56">
            <a:extLst>
              <a:ext uri="{FF2B5EF4-FFF2-40B4-BE49-F238E27FC236}">
                <a16:creationId xmlns:a16="http://schemas.microsoft.com/office/drawing/2014/main" id="{DDCED3CF-1C58-4DC7-8BB8-94D0673AB6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36" t="11804" r="12743" b="12732"/>
          <a:stretch/>
        </p:blipFill>
        <p:spPr>
          <a:xfrm>
            <a:off x="4779878" y="2057574"/>
            <a:ext cx="2105943" cy="1939958"/>
          </a:xfrm>
          <a:prstGeom prst="rect">
            <a:avLst/>
          </a:prstGeom>
        </p:spPr>
      </p:pic>
      <p:sp>
        <p:nvSpPr>
          <p:cNvPr id="58" name="椭圆 57">
            <a:extLst>
              <a:ext uri="{FF2B5EF4-FFF2-40B4-BE49-F238E27FC236}">
                <a16:creationId xmlns:a16="http://schemas.microsoft.com/office/drawing/2014/main" id="{FF06EA7E-AC25-44F7-B13B-293A9FBB1B63}"/>
              </a:ext>
            </a:extLst>
          </p:cNvPr>
          <p:cNvSpPr/>
          <p:nvPr/>
        </p:nvSpPr>
        <p:spPr>
          <a:xfrm>
            <a:off x="8778418" y="2730339"/>
            <a:ext cx="72000" cy="72000"/>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9" name="文本框 58">
            <a:extLst>
              <a:ext uri="{FF2B5EF4-FFF2-40B4-BE49-F238E27FC236}">
                <a16:creationId xmlns:a16="http://schemas.microsoft.com/office/drawing/2014/main" id="{DBF40516-E3DD-4827-92A2-CAA129AADF24}"/>
              </a:ext>
            </a:extLst>
          </p:cNvPr>
          <p:cNvSpPr txBox="1"/>
          <p:nvPr/>
        </p:nvSpPr>
        <p:spPr>
          <a:xfrm rot="1800000">
            <a:off x="1745015" y="5289705"/>
            <a:ext cx="2169437"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Calibri" panose="020F0502020204030204"/>
                <a:ea typeface="宋体" panose="02010600030101010101" pitchFamily="2" charset="-122"/>
              </a:rPr>
              <a:t>视角</a:t>
            </a:r>
            <a:r>
              <a:rPr lang="en-US" altLang="zh-CN" sz="1800" dirty="0">
                <a:solidFill>
                  <a:prstClr val="black"/>
                </a:solidFill>
                <a:latin typeface="Calibri" panose="020F0502020204030204"/>
                <a:ea typeface="宋体" panose="02010600030101010101" pitchFamily="2" charset="-122"/>
              </a:rPr>
              <a:t>A</a:t>
            </a:r>
            <a:r>
              <a:rPr lang="zh-CN" altLang="en-US" sz="1800" dirty="0">
                <a:solidFill>
                  <a:prstClr val="black"/>
                </a:solidFill>
                <a:latin typeface="Calibri" panose="020F0502020204030204"/>
                <a:ea typeface="宋体" panose="02010600030101010101" pitchFamily="2" charset="-122"/>
              </a:rPr>
              <a:t>下的渲染照片</a:t>
            </a:r>
          </a:p>
        </p:txBody>
      </p:sp>
      <p:pic>
        <p:nvPicPr>
          <p:cNvPr id="60" name="图片 59">
            <a:extLst>
              <a:ext uri="{FF2B5EF4-FFF2-40B4-BE49-F238E27FC236}">
                <a16:creationId xmlns:a16="http://schemas.microsoft.com/office/drawing/2014/main" id="{040E12AC-6EE3-4C2C-A4D9-697A0C4D9D0D}"/>
              </a:ext>
            </a:extLst>
          </p:cNvPr>
          <p:cNvPicPr>
            <a:picLocks noChangeAspect="1"/>
          </p:cNvPicPr>
          <p:nvPr/>
        </p:nvPicPr>
        <p:blipFill rotWithShape="1">
          <a:blip r:embed="rId3">
            <a:extLst>
              <a:ext uri="{28A0092B-C50C-407E-A947-70E740481C1C}">
                <a14:useLocalDpi xmlns:a14="http://schemas.microsoft.com/office/drawing/2010/main" val="0"/>
              </a:ext>
            </a:extLst>
          </a:blip>
          <a:srcRect l="4972" t="11640" r="19228" b="13560"/>
          <a:stretch/>
        </p:blipFill>
        <p:spPr>
          <a:xfrm>
            <a:off x="1592825" y="2555318"/>
            <a:ext cx="2946544" cy="2907655"/>
          </a:xfrm>
          <a:prstGeom prst="rect">
            <a:avLst/>
          </a:prstGeom>
          <a:scene3d>
            <a:camera prst="orthographicFront">
              <a:rot lat="1200000" lon="2400000" rev="0"/>
            </a:camera>
            <a:lightRig rig="threePt" dir="t"/>
          </a:scene3d>
        </p:spPr>
      </p:pic>
      <p:pic>
        <p:nvPicPr>
          <p:cNvPr id="61" name="图片 60">
            <a:extLst>
              <a:ext uri="{FF2B5EF4-FFF2-40B4-BE49-F238E27FC236}">
                <a16:creationId xmlns:a16="http://schemas.microsoft.com/office/drawing/2014/main" id="{8A443ADB-5B8A-46D7-8A78-83390312D244}"/>
              </a:ext>
            </a:extLst>
          </p:cNvPr>
          <p:cNvPicPr>
            <a:picLocks noChangeAspect="1"/>
          </p:cNvPicPr>
          <p:nvPr/>
        </p:nvPicPr>
        <p:blipFill rotWithShape="1">
          <a:blip r:embed="rId4">
            <a:extLst>
              <a:ext uri="{28A0092B-C50C-407E-A947-70E740481C1C}">
                <a14:useLocalDpi xmlns:a14="http://schemas.microsoft.com/office/drawing/2010/main" val="0"/>
              </a:ext>
            </a:extLst>
          </a:blip>
          <a:srcRect l="3638" t="11849" r="15092" b="15571"/>
          <a:stretch/>
        </p:blipFill>
        <p:spPr>
          <a:xfrm>
            <a:off x="7187304" y="2052471"/>
            <a:ext cx="2755256" cy="2460677"/>
          </a:xfrm>
          <a:prstGeom prst="rect">
            <a:avLst/>
          </a:prstGeom>
          <a:scene3d>
            <a:camera prst="orthographicFront">
              <a:rot lat="0" lon="19800000" rev="0"/>
            </a:camera>
            <a:lightRig rig="threePt" dir="t"/>
          </a:scene3d>
        </p:spPr>
      </p:pic>
      <p:sp>
        <p:nvSpPr>
          <p:cNvPr id="62" name="文本框 61">
            <a:extLst>
              <a:ext uri="{FF2B5EF4-FFF2-40B4-BE49-F238E27FC236}">
                <a16:creationId xmlns:a16="http://schemas.microsoft.com/office/drawing/2014/main" id="{A70351A3-66DB-45A3-8B25-D147F47C1FA0}"/>
              </a:ext>
            </a:extLst>
          </p:cNvPr>
          <p:cNvSpPr txBox="1"/>
          <p:nvPr/>
        </p:nvSpPr>
        <p:spPr>
          <a:xfrm rot="-2520000">
            <a:off x="7742692" y="4518626"/>
            <a:ext cx="2156360"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Calibri" panose="020F0502020204030204"/>
                <a:ea typeface="宋体" panose="02010600030101010101" pitchFamily="2" charset="-122"/>
              </a:rPr>
              <a:t>视角</a:t>
            </a:r>
            <a:r>
              <a:rPr lang="en-US" altLang="zh-CN" sz="1800" dirty="0">
                <a:solidFill>
                  <a:prstClr val="black"/>
                </a:solidFill>
                <a:latin typeface="Calibri" panose="020F0502020204030204"/>
                <a:ea typeface="宋体" panose="02010600030101010101" pitchFamily="2" charset="-122"/>
              </a:rPr>
              <a:t>B</a:t>
            </a:r>
            <a:r>
              <a:rPr lang="zh-CN" altLang="en-US" sz="1800" dirty="0">
                <a:solidFill>
                  <a:prstClr val="black"/>
                </a:solidFill>
                <a:latin typeface="Calibri" panose="020F0502020204030204"/>
                <a:ea typeface="宋体" panose="02010600030101010101" pitchFamily="2" charset="-122"/>
              </a:rPr>
              <a:t>下的渲染照片</a:t>
            </a:r>
          </a:p>
        </p:txBody>
      </p:sp>
      <p:grpSp>
        <p:nvGrpSpPr>
          <p:cNvPr id="63" name="组合 62">
            <a:extLst>
              <a:ext uri="{FF2B5EF4-FFF2-40B4-BE49-F238E27FC236}">
                <a16:creationId xmlns:a16="http://schemas.microsoft.com/office/drawing/2014/main" id="{E7D23CE1-6A98-4C07-87CE-8517FD3262B7}"/>
              </a:ext>
            </a:extLst>
          </p:cNvPr>
          <p:cNvGrpSpPr/>
          <p:nvPr/>
        </p:nvGrpSpPr>
        <p:grpSpPr>
          <a:xfrm rot="217610">
            <a:off x="1334763" y="3624814"/>
            <a:ext cx="392910" cy="364069"/>
            <a:chOff x="4648200" y="4941164"/>
            <a:chExt cx="392910" cy="364069"/>
          </a:xfrm>
        </p:grpSpPr>
        <p:cxnSp>
          <p:nvCxnSpPr>
            <p:cNvPr id="64" name="直接连接符 63">
              <a:extLst>
                <a:ext uri="{FF2B5EF4-FFF2-40B4-BE49-F238E27FC236}">
                  <a16:creationId xmlns:a16="http://schemas.microsoft.com/office/drawing/2014/main" id="{39DBCE0A-2E80-47AC-8625-72F967C7E1C2}"/>
                </a:ext>
              </a:extLst>
            </p:cNvPr>
            <p:cNvCxnSpPr>
              <a:cxnSpLocks/>
            </p:cNvCxnSpPr>
            <p:nvPr/>
          </p:nvCxnSpPr>
          <p:spPr>
            <a:xfrm flipH="1">
              <a:off x="4657724" y="4941164"/>
              <a:ext cx="252000" cy="288061"/>
            </a:xfrm>
            <a:prstGeom prst="line">
              <a:avLst/>
            </a:prstGeom>
            <a:noFill/>
            <a:ln w="38100" cap="flat" cmpd="sng" algn="ctr">
              <a:solidFill>
                <a:srgbClr val="5B9BD5"/>
              </a:solidFill>
              <a:prstDash val="solid"/>
              <a:miter lim="800000"/>
            </a:ln>
            <a:effectLst/>
          </p:spPr>
        </p:cxnSp>
        <p:cxnSp>
          <p:nvCxnSpPr>
            <p:cNvPr id="65" name="直接连接符 64">
              <a:extLst>
                <a:ext uri="{FF2B5EF4-FFF2-40B4-BE49-F238E27FC236}">
                  <a16:creationId xmlns:a16="http://schemas.microsoft.com/office/drawing/2014/main" id="{2FF9E77F-D7B4-40B6-AC03-E0200DC25E15}"/>
                </a:ext>
              </a:extLst>
            </p:cNvPr>
            <p:cNvCxnSpPr>
              <a:cxnSpLocks/>
            </p:cNvCxnSpPr>
            <p:nvPr/>
          </p:nvCxnSpPr>
          <p:spPr>
            <a:xfrm flipH="1">
              <a:off x="4648200" y="5219700"/>
              <a:ext cx="392910" cy="0"/>
            </a:xfrm>
            <a:prstGeom prst="line">
              <a:avLst/>
            </a:prstGeom>
            <a:noFill/>
            <a:ln w="38100" cap="flat" cmpd="sng" algn="ctr">
              <a:solidFill>
                <a:srgbClr val="5B9BD5"/>
              </a:solidFill>
              <a:prstDash val="solid"/>
              <a:miter lim="800000"/>
            </a:ln>
            <a:effectLst/>
          </p:spPr>
        </p:cxnSp>
        <p:sp>
          <p:nvSpPr>
            <p:cNvPr id="66" name="弧形 65">
              <a:extLst>
                <a:ext uri="{FF2B5EF4-FFF2-40B4-BE49-F238E27FC236}">
                  <a16:creationId xmlns:a16="http://schemas.microsoft.com/office/drawing/2014/main" id="{67B7512A-9D61-4C33-90F7-75A622290692}"/>
                </a:ext>
              </a:extLst>
            </p:cNvPr>
            <p:cNvSpPr/>
            <p:nvPr/>
          </p:nvSpPr>
          <p:spPr>
            <a:xfrm rot="720000">
              <a:off x="4688473" y="5075669"/>
              <a:ext cx="216903" cy="229564"/>
            </a:xfrm>
            <a:prstGeom prst="arc">
              <a:avLst/>
            </a:prstGeom>
            <a:no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cxnSp>
        <p:nvCxnSpPr>
          <p:cNvPr id="67" name="直接连接符 66">
            <a:extLst>
              <a:ext uri="{FF2B5EF4-FFF2-40B4-BE49-F238E27FC236}">
                <a16:creationId xmlns:a16="http://schemas.microsoft.com/office/drawing/2014/main" id="{3CFB2B51-146A-4FB8-9751-120190A0B630}"/>
              </a:ext>
            </a:extLst>
          </p:cNvPr>
          <p:cNvCxnSpPr>
            <a:cxnSpLocks/>
          </p:cNvCxnSpPr>
          <p:nvPr/>
        </p:nvCxnSpPr>
        <p:spPr>
          <a:xfrm flipV="1">
            <a:off x="1607443" y="2949434"/>
            <a:ext cx="2101618" cy="844887"/>
          </a:xfrm>
          <a:prstGeom prst="line">
            <a:avLst/>
          </a:prstGeom>
          <a:noFill/>
          <a:ln w="15875" cap="flat" cmpd="sng" algn="ctr">
            <a:solidFill>
              <a:srgbClr val="C00000"/>
            </a:solidFill>
            <a:prstDash val="solid"/>
            <a:miter lim="800000"/>
          </a:ln>
          <a:effectLst/>
        </p:spPr>
      </p:cxnSp>
      <p:cxnSp>
        <p:nvCxnSpPr>
          <p:cNvPr id="68" name="直接连接符 67">
            <a:extLst>
              <a:ext uri="{FF2B5EF4-FFF2-40B4-BE49-F238E27FC236}">
                <a16:creationId xmlns:a16="http://schemas.microsoft.com/office/drawing/2014/main" id="{F0FA637C-CF9A-48EB-8300-18701E0F8968}"/>
              </a:ext>
            </a:extLst>
          </p:cNvPr>
          <p:cNvCxnSpPr>
            <a:cxnSpLocks/>
          </p:cNvCxnSpPr>
          <p:nvPr/>
        </p:nvCxnSpPr>
        <p:spPr>
          <a:xfrm flipV="1">
            <a:off x="3893443" y="1429068"/>
            <a:ext cx="3698665" cy="1460379"/>
          </a:xfrm>
          <a:prstGeom prst="line">
            <a:avLst/>
          </a:prstGeom>
          <a:noFill/>
          <a:ln w="15875" cap="flat" cmpd="sng" algn="ctr">
            <a:solidFill>
              <a:srgbClr val="70AD47">
                <a:lumMod val="75000"/>
              </a:srgbClr>
            </a:solidFill>
            <a:prstDash val="solid"/>
            <a:miter lim="800000"/>
            <a:tailEnd type="stealth" w="lg" len="lg"/>
          </a:ln>
          <a:effectLst/>
        </p:spPr>
      </p:cxnSp>
      <p:sp>
        <p:nvSpPr>
          <p:cNvPr id="69" name="立方体 68">
            <a:extLst>
              <a:ext uri="{FF2B5EF4-FFF2-40B4-BE49-F238E27FC236}">
                <a16:creationId xmlns:a16="http://schemas.microsoft.com/office/drawing/2014/main" id="{A635AA80-549F-45B8-AA33-5EDADF83D256}"/>
              </a:ext>
            </a:extLst>
          </p:cNvPr>
          <p:cNvSpPr/>
          <p:nvPr/>
        </p:nvSpPr>
        <p:spPr>
          <a:xfrm>
            <a:off x="4629657" y="1032295"/>
            <a:ext cx="2808189" cy="3274645"/>
          </a:xfrm>
          <a:prstGeom prst="cube">
            <a:avLst/>
          </a:prstGeom>
          <a:solidFill>
            <a:sysClr val="window" lastClr="FFFFFF">
              <a:lumMod val="75000"/>
              <a:alpha val="54000"/>
            </a:sysClr>
          </a:solidFill>
          <a:ln w="19050" cap="flat" cmpd="sng" algn="ctr">
            <a:solidFill>
              <a:sysClr val="window" lastClr="FFFFFF">
                <a:lumMod val="65000"/>
              </a:sysClr>
            </a:solidFill>
            <a:prstDash val="dash"/>
            <a:miter lim="800000"/>
          </a:ln>
          <a:effectLst/>
          <a:scene3d>
            <a:camera prst="orthographicFront">
              <a:rot lat="0" lon="21599983" rev="0"/>
            </a:camera>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0" name="椭圆 69">
            <a:extLst>
              <a:ext uri="{FF2B5EF4-FFF2-40B4-BE49-F238E27FC236}">
                <a16:creationId xmlns:a16="http://schemas.microsoft.com/office/drawing/2014/main" id="{C07CC59C-A282-4CA3-8E4C-4EFF727B8D9C}"/>
              </a:ext>
            </a:extLst>
          </p:cNvPr>
          <p:cNvSpPr/>
          <p:nvPr/>
        </p:nvSpPr>
        <p:spPr>
          <a:xfrm>
            <a:off x="3663493" y="2930364"/>
            <a:ext cx="54000" cy="54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1" name="椭圆 70">
            <a:extLst>
              <a:ext uri="{FF2B5EF4-FFF2-40B4-BE49-F238E27FC236}">
                <a16:creationId xmlns:a16="http://schemas.microsoft.com/office/drawing/2014/main" id="{53380093-3CE8-4746-ABE0-7DF17079F79B}"/>
              </a:ext>
            </a:extLst>
          </p:cNvPr>
          <p:cNvSpPr/>
          <p:nvPr/>
        </p:nvSpPr>
        <p:spPr>
          <a:xfrm>
            <a:off x="4816883" y="2469593"/>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2" name="椭圆 71">
            <a:extLst>
              <a:ext uri="{FF2B5EF4-FFF2-40B4-BE49-F238E27FC236}">
                <a16:creationId xmlns:a16="http://schemas.microsoft.com/office/drawing/2014/main" id="{F526294A-58CE-456E-8CA6-B05A0BD229FD}"/>
              </a:ext>
            </a:extLst>
          </p:cNvPr>
          <p:cNvSpPr/>
          <p:nvPr/>
        </p:nvSpPr>
        <p:spPr>
          <a:xfrm>
            <a:off x="5102633" y="2364818"/>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3" name="椭圆 72">
            <a:extLst>
              <a:ext uri="{FF2B5EF4-FFF2-40B4-BE49-F238E27FC236}">
                <a16:creationId xmlns:a16="http://schemas.microsoft.com/office/drawing/2014/main" id="{45942E6B-13FB-4D49-AD71-72607AF8B063}"/>
              </a:ext>
            </a:extLst>
          </p:cNvPr>
          <p:cNvSpPr/>
          <p:nvPr/>
        </p:nvSpPr>
        <p:spPr>
          <a:xfrm>
            <a:off x="5388383" y="2250518"/>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4" name="椭圆 73">
            <a:extLst>
              <a:ext uri="{FF2B5EF4-FFF2-40B4-BE49-F238E27FC236}">
                <a16:creationId xmlns:a16="http://schemas.microsoft.com/office/drawing/2014/main" id="{C66FF52E-0B5F-4666-8358-1ADC29B27CBC}"/>
              </a:ext>
            </a:extLst>
          </p:cNvPr>
          <p:cNvSpPr/>
          <p:nvPr/>
        </p:nvSpPr>
        <p:spPr>
          <a:xfrm>
            <a:off x="5664608" y="2145743"/>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5" name="椭圆 74">
            <a:extLst>
              <a:ext uri="{FF2B5EF4-FFF2-40B4-BE49-F238E27FC236}">
                <a16:creationId xmlns:a16="http://schemas.microsoft.com/office/drawing/2014/main" id="{E3B519BB-7094-4010-B7C8-5A8993619061}"/>
              </a:ext>
            </a:extLst>
          </p:cNvPr>
          <p:cNvSpPr/>
          <p:nvPr/>
        </p:nvSpPr>
        <p:spPr>
          <a:xfrm>
            <a:off x="5921783" y="2031443"/>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6" name="椭圆 75">
            <a:extLst>
              <a:ext uri="{FF2B5EF4-FFF2-40B4-BE49-F238E27FC236}">
                <a16:creationId xmlns:a16="http://schemas.microsoft.com/office/drawing/2014/main" id="{F40AA560-B60A-47F8-89A2-3BCC54A1F492}"/>
              </a:ext>
            </a:extLst>
          </p:cNvPr>
          <p:cNvSpPr/>
          <p:nvPr/>
        </p:nvSpPr>
        <p:spPr>
          <a:xfrm>
            <a:off x="6188483" y="1926668"/>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77" name="组合 76">
            <a:extLst>
              <a:ext uri="{FF2B5EF4-FFF2-40B4-BE49-F238E27FC236}">
                <a16:creationId xmlns:a16="http://schemas.microsoft.com/office/drawing/2014/main" id="{C86ABBFD-0EF0-46E7-8AB3-C667BDC06F82}"/>
              </a:ext>
            </a:extLst>
          </p:cNvPr>
          <p:cNvGrpSpPr/>
          <p:nvPr/>
        </p:nvGrpSpPr>
        <p:grpSpPr>
          <a:xfrm rot="13146174">
            <a:off x="10221588" y="3097854"/>
            <a:ext cx="392910" cy="364069"/>
            <a:chOff x="4648200" y="4941164"/>
            <a:chExt cx="392910" cy="364069"/>
          </a:xfrm>
        </p:grpSpPr>
        <p:cxnSp>
          <p:nvCxnSpPr>
            <p:cNvPr id="78" name="直接连接符 77">
              <a:extLst>
                <a:ext uri="{FF2B5EF4-FFF2-40B4-BE49-F238E27FC236}">
                  <a16:creationId xmlns:a16="http://schemas.microsoft.com/office/drawing/2014/main" id="{4814A5C8-FF29-4A64-B385-74290A2C4A0B}"/>
                </a:ext>
              </a:extLst>
            </p:cNvPr>
            <p:cNvCxnSpPr>
              <a:cxnSpLocks/>
            </p:cNvCxnSpPr>
            <p:nvPr/>
          </p:nvCxnSpPr>
          <p:spPr>
            <a:xfrm flipH="1">
              <a:off x="4657724" y="4941164"/>
              <a:ext cx="252000" cy="288061"/>
            </a:xfrm>
            <a:prstGeom prst="line">
              <a:avLst/>
            </a:prstGeom>
            <a:noFill/>
            <a:ln w="38100" cap="flat" cmpd="sng" algn="ctr">
              <a:solidFill>
                <a:srgbClr val="5B9BD5"/>
              </a:solidFill>
              <a:prstDash val="solid"/>
              <a:miter lim="800000"/>
            </a:ln>
            <a:effectLst/>
          </p:spPr>
        </p:cxnSp>
        <p:cxnSp>
          <p:nvCxnSpPr>
            <p:cNvPr id="79" name="直接连接符 78">
              <a:extLst>
                <a:ext uri="{FF2B5EF4-FFF2-40B4-BE49-F238E27FC236}">
                  <a16:creationId xmlns:a16="http://schemas.microsoft.com/office/drawing/2014/main" id="{CE2A9058-4822-46C5-9C2E-8DB8AA85BAFC}"/>
                </a:ext>
              </a:extLst>
            </p:cNvPr>
            <p:cNvCxnSpPr>
              <a:cxnSpLocks/>
            </p:cNvCxnSpPr>
            <p:nvPr/>
          </p:nvCxnSpPr>
          <p:spPr>
            <a:xfrm flipH="1">
              <a:off x="4648200" y="5219700"/>
              <a:ext cx="392910" cy="0"/>
            </a:xfrm>
            <a:prstGeom prst="line">
              <a:avLst/>
            </a:prstGeom>
            <a:noFill/>
            <a:ln w="38100" cap="flat" cmpd="sng" algn="ctr">
              <a:solidFill>
                <a:srgbClr val="5B9BD5"/>
              </a:solidFill>
              <a:prstDash val="solid"/>
              <a:miter lim="800000"/>
            </a:ln>
            <a:effectLst/>
          </p:spPr>
        </p:cxnSp>
        <p:sp>
          <p:nvSpPr>
            <p:cNvPr id="80" name="弧形 79">
              <a:extLst>
                <a:ext uri="{FF2B5EF4-FFF2-40B4-BE49-F238E27FC236}">
                  <a16:creationId xmlns:a16="http://schemas.microsoft.com/office/drawing/2014/main" id="{26C05C15-9994-4CB1-B522-0FFA20950DE5}"/>
                </a:ext>
              </a:extLst>
            </p:cNvPr>
            <p:cNvSpPr/>
            <p:nvPr/>
          </p:nvSpPr>
          <p:spPr>
            <a:xfrm rot="720000">
              <a:off x="4688473" y="5075669"/>
              <a:ext cx="216903" cy="229564"/>
            </a:xfrm>
            <a:prstGeom prst="arc">
              <a:avLst/>
            </a:prstGeom>
            <a:noFill/>
            <a:ln w="381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cxnSp>
        <p:nvCxnSpPr>
          <p:cNvPr id="81" name="直接连接符 80">
            <a:extLst>
              <a:ext uri="{FF2B5EF4-FFF2-40B4-BE49-F238E27FC236}">
                <a16:creationId xmlns:a16="http://schemas.microsoft.com/office/drawing/2014/main" id="{6743E9CD-B29C-4C45-A9A0-FB8A344C1EB8}"/>
              </a:ext>
            </a:extLst>
          </p:cNvPr>
          <p:cNvCxnSpPr>
            <a:cxnSpLocks/>
          </p:cNvCxnSpPr>
          <p:nvPr/>
        </p:nvCxnSpPr>
        <p:spPr>
          <a:xfrm>
            <a:off x="8262038" y="2903710"/>
            <a:ext cx="2093805" cy="347324"/>
          </a:xfrm>
          <a:prstGeom prst="line">
            <a:avLst/>
          </a:prstGeom>
          <a:noFill/>
          <a:ln w="15875" cap="flat" cmpd="sng" algn="ctr">
            <a:solidFill>
              <a:srgbClr val="C00000"/>
            </a:solidFill>
            <a:prstDash val="solid"/>
            <a:miter lim="800000"/>
          </a:ln>
          <a:effectLst/>
        </p:spPr>
      </p:cxnSp>
      <p:cxnSp>
        <p:nvCxnSpPr>
          <p:cNvPr id="82" name="直接连接符 81">
            <a:extLst>
              <a:ext uri="{FF2B5EF4-FFF2-40B4-BE49-F238E27FC236}">
                <a16:creationId xmlns:a16="http://schemas.microsoft.com/office/drawing/2014/main" id="{720D2BF1-D94B-4A81-A77C-614155C982F3}"/>
              </a:ext>
            </a:extLst>
          </p:cNvPr>
          <p:cNvCxnSpPr>
            <a:cxnSpLocks/>
          </p:cNvCxnSpPr>
          <p:nvPr/>
        </p:nvCxnSpPr>
        <p:spPr>
          <a:xfrm flipH="1" flipV="1">
            <a:off x="4686889" y="2322518"/>
            <a:ext cx="3204655" cy="521061"/>
          </a:xfrm>
          <a:prstGeom prst="line">
            <a:avLst/>
          </a:prstGeom>
          <a:noFill/>
          <a:ln w="15875" cap="flat" cmpd="sng" algn="ctr">
            <a:solidFill>
              <a:srgbClr val="70AD47">
                <a:lumMod val="75000"/>
              </a:srgbClr>
            </a:solidFill>
            <a:prstDash val="solid"/>
            <a:miter lim="800000"/>
            <a:tailEnd type="stealth" w="lg" len="lg"/>
          </a:ln>
          <a:effectLst/>
        </p:spPr>
      </p:cxnSp>
      <p:sp>
        <p:nvSpPr>
          <p:cNvPr id="83" name="椭圆 82">
            <a:extLst>
              <a:ext uri="{FF2B5EF4-FFF2-40B4-BE49-F238E27FC236}">
                <a16:creationId xmlns:a16="http://schemas.microsoft.com/office/drawing/2014/main" id="{56B94788-7845-4170-BD31-79A3FA2C84F1}"/>
              </a:ext>
            </a:extLst>
          </p:cNvPr>
          <p:cNvSpPr/>
          <p:nvPr/>
        </p:nvSpPr>
        <p:spPr>
          <a:xfrm>
            <a:off x="5464583" y="2421968"/>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4" name="椭圆 83">
            <a:extLst>
              <a:ext uri="{FF2B5EF4-FFF2-40B4-BE49-F238E27FC236}">
                <a16:creationId xmlns:a16="http://schemas.microsoft.com/office/drawing/2014/main" id="{1D6DA578-C9E0-428E-AB7A-D2538BADE635}"/>
              </a:ext>
            </a:extLst>
          </p:cNvPr>
          <p:cNvSpPr/>
          <p:nvPr/>
        </p:nvSpPr>
        <p:spPr>
          <a:xfrm>
            <a:off x="5807483" y="2469593"/>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5" name="椭圆 84">
            <a:extLst>
              <a:ext uri="{FF2B5EF4-FFF2-40B4-BE49-F238E27FC236}">
                <a16:creationId xmlns:a16="http://schemas.microsoft.com/office/drawing/2014/main" id="{10DF9F0C-A31E-4AF7-9FE7-6D654FF984C4}"/>
              </a:ext>
            </a:extLst>
          </p:cNvPr>
          <p:cNvSpPr/>
          <p:nvPr/>
        </p:nvSpPr>
        <p:spPr>
          <a:xfrm>
            <a:off x="6188483" y="2536268"/>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6" name="椭圆 85">
            <a:extLst>
              <a:ext uri="{FF2B5EF4-FFF2-40B4-BE49-F238E27FC236}">
                <a16:creationId xmlns:a16="http://schemas.microsoft.com/office/drawing/2014/main" id="{0FDC30EA-5552-4F0F-9260-F596CCB61ACB}"/>
              </a:ext>
            </a:extLst>
          </p:cNvPr>
          <p:cNvSpPr/>
          <p:nvPr/>
        </p:nvSpPr>
        <p:spPr>
          <a:xfrm>
            <a:off x="6521858" y="2593418"/>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7" name="椭圆 86">
            <a:extLst>
              <a:ext uri="{FF2B5EF4-FFF2-40B4-BE49-F238E27FC236}">
                <a16:creationId xmlns:a16="http://schemas.microsoft.com/office/drawing/2014/main" id="{9C1473F0-71D3-4197-A2A9-3AC25F1C805A}"/>
              </a:ext>
            </a:extLst>
          </p:cNvPr>
          <p:cNvSpPr/>
          <p:nvPr/>
        </p:nvSpPr>
        <p:spPr>
          <a:xfrm>
            <a:off x="6817133" y="2641043"/>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8" name="椭圆 87">
            <a:extLst>
              <a:ext uri="{FF2B5EF4-FFF2-40B4-BE49-F238E27FC236}">
                <a16:creationId xmlns:a16="http://schemas.microsoft.com/office/drawing/2014/main" id="{C2D1E916-0920-40CB-A6D7-B163672BB376}"/>
              </a:ext>
            </a:extLst>
          </p:cNvPr>
          <p:cNvSpPr/>
          <p:nvPr/>
        </p:nvSpPr>
        <p:spPr>
          <a:xfrm>
            <a:off x="7115160" y="2688667"/>
            <a:ext cx="72000" cy="7200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9" name="文本框 88">
            <a:extLst>
              <a:ext uri="{FF2B5EF4-FFF2-40B4-BE49-F238E27FC236}">
                <a16:creationId xmlns:a16="http://schemas.microsoft.com/office/drawing/2014/main" id="{E2BBD230-8156-46B1-BD3F-659190BA8C0A}"/>
              </a:ext>
            </a:extLst>
          </p:cNvPr>
          <p:cNvSpPr txBox="1"/>
          <p:nvPr/>
        </p:nvSpPr>
        <p:spPr>
          <a:xfrm>
            <a:off x="5182303" y="1070983"/>
            <a:ext cx="1800493"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Calibri" panose="020F0502020204030204"/>
                <a:ea typeface="宋体" panose="02010600030101010101" pitchFamily="2" charset="-122"/>
              </a:rPr>
              <a:t>三维场景辐射场</a:t>
            </a:r>
          </a:p>
        </p:txBody>
      </p:sp>
      <p:sp>
        <p:nvSpPr>
          <p:cNvPr id="90" name="文本框 89">
            <a:extLst>
              <a:ext uri="{FF2B5EF4-FFF2-40B4-BE49-F238E27FC236}">
                <a16:creationId xmlns:a16="http://schemas.microsoft.com/office/drawing/2014/main" id="{0C8B849B-C0DF-4826-A031-8F77660E86C5}"/>
              </a:ext>
            </a:extLst>
          </p:cNvPr>
          <p:cNvSpPr txBox="1"/>
          <p:nvPr/>
        </p:nvSpPr>
        <p:spPr>
          <a:xfrm>
            <a:off x="1134609" y="3933332"/>
            <a:ext cx="77938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Calibri" panose="020F0502020204030204"/>
                <a:ea typeface="宋体" panose="02010600030101010101" pitchFamily="2" charset="-122"/>
              </a:rPr>
              <a:t>视角</a:t>
            </a:r>
            <a:r>
              <a:rPr lang="en-US" altLang="zh-CN" sz="1800" dirty="0">
                <a:solidFill>
                  <a:prstClr val="black"/>
                </a:solidFill>
                <a:latin typeface="Calibri" panose="020F0502020204030204"/>
                <a:ea typeface="宋体" panose="02010600030101010101" pitchFamily="2" charset="-122"/>
              </a:rPr>
              <a:t>A</a:t>
            </a:r>
            <a:endParaRPr lang="zh-CN" altLang="en-US" sz="1800" dirty="0">
              <a:solidFill>
                <a:prstClr val="black"/>
              </a:solidFill>
              <a:latin typeface="Calibri" panose="020F0502020204030204"/>
              <a:ea typeface="宋体" panose="02010600030101010101" pitchFamily="2" charset="-122"/>
            </a:endParaRPr>
          </a:p>
        </p:txBody>
      </p:sp>
      <p:sp>
        <p:nvSpPr>
          <p:cNvPr id="91" name="文本框 90">
            <a:extLst>
              <a:ext uri="{FF2B5EF4-FFF2-40B4-BE49-F238E27FC236}">
                <a16:creationId xmlns:a16="http://schemas.microsoft.com/office/drawing/2014/main" id="{8E6DE563-F7FA-4D44-9BED-D0395F6715E5}"/>
              </a:ext>
            </a:extLst>
          </p:cNvPr>
          <p:cNvSpPr txBox="1"/>
          <p:nvPr/>
        </p:nvSpPr>
        <p:spPr>
          <a:xfrm>
            <a:off x="10118140" y="3388686"/>
            <a:ext cx="771365"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latin typeface="Calibri" panose="020F0502020204030204"/>
                <a:ea typeface="宋体" panose="02010600030101010101" pitchFamily="2" charset="-122"/>
              </a:rPr>
              <a:t>视角</a:t>
            </a:r>
            <a:r>
              <a:rPr lang="en-US" altLang="zh-CN" sz="1800" dirty="0">
                <a:solidFill>
                  <a:prstClr val="black"/>
                </a:solidFill>
                <a:latin typeface="Calibri" panose="020F0502020204030204"/>
                <a:ea typeface="宋体" panose="02010600030101010101" pitchFamily="2" charset="-122"/>
              </a:rPr>
              <a:t>B</a:t>
            </a:r>
            <a:endParaRPr lang="zh-CN" altLang="en-US" sz="1800" dirty="0">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624972483"/>
      </p:ext>
    </p:extLst>
  </p:cSld>
  <p:clrMapOvr>
    <a:masterClrMapping/>
  </p:clrMapOvr>
  <p:transition advTm="12526"/>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Rendering based on radiance field—Continuous form</a:t>
            </a:r>
            <a:endParaRPr lang="zh-CN" altLang="en-US" sz="3000" kern="0" dirty="0">
              <a:ea typeface="楷体" panose="02010609060101010101" pitchFamily="49" charset="-122"/>
              <a:cs typeface="Calibri" panose="020F0502020204030204" pitchFamily="34" charset="0"/>
            </a:endParaRPr>
          </a:p>
        </p:txBody>
      </p:sp>
      <p:sp>
        <p:nvSpPr>
          <p:cNvPr id="85" name="立方体 2">
            <a:extLst>
              <a:ext uri="{FF2B5EF4-FFF2-40B4-BE49-F238E27FC236}">
                <a16:creationId xmlns:a16="http://schemas.microsoft.com/office/drawing/2014/main" id="{39487D9B-D6E3-4DA9-AFA2-EDF660004D13}"/>
              </a:ext>
            </a:extLst>
          </p:cNvPr>
          <p:cNvSpPr/>
          <p:nvPr/>
        </p:nvSpPr>
        <p:spPr>
          <a:xfrm rot="1023269">
            <a:off x="649786" y="1249810"/>
            <a:ext cx="2681027" cy="2677887"/>
          </a:xfrm>
          <a:custGeom>
            <a:avLst/>
            <a:gdLst>
              <a:gd name="connsiteX0" fmla="*/ 0 w 3788228"/>
              <a:gd name="connsiteY0" fmla="*/ 653143 h 2612572"/>
              <a:gd name="connsiteX1" fmla="*/ 3135085 w 3788228"/>
              <a:gd name="connsiteY1" fmla="*/ 653143 h 2612572"/>
              <a:gd name="connsiteX2" fmla="*/ 3135085 w 3788228"/>
              <a:gd name="connsiteY2" fmla="*/ 2612572 h 2612572"/>
              <a:gd name="connsiteX3" fmla="*/ 0 w 3788228"/>
              <a:gd name="connsiteY3" fmla="*/ 2612572 h 2612572"/>
              <a:gd name="connsiteX4" fmla="*/ 0 w 3788228"/>
              <a:gd name="connsiteY4" fmla="*/ 653143 h 2612572"/>
              <a:gd name="connsiteX0" fmla="*/ 3135085 w 3788228"/>
              <a:gd name="connsiteY0" fmla="*/ 653143 h 2612572"/>
              <a:gd name="connsiteX1" fmla="*/ 3788228 w 3788228"/>
              <a:gd name="connsiteY1" fmla="*/ 0 h 2612572"/>
              <a:gd name="connsiteX2" fmla="*/ 3788228 w 3788228"/>
              <a:gd name="connsiteY2" fmla="*/ 1959429 h 2612572"/>
              <a:gd name="connsiteX3" fmla="*/ 3135085 w 3788228"/>
              <a:gd name="connsiteY3" fmla="*/ 2612572 h 2612572"/>
              <a:gd name="connsiteX4" fmla="*/ 3135085 w 3788228"/>
              <a:gd name="connsiteY4" fmla="*/ 653143 h 2612572"/>
              <a:gd name="connsiteX0" fmla="*/ 0 w 3788228"/>
              <a:gd name="connsiteY0" fmla="*/ 653143 h 2612572"/>
              <a:gd name="connsiteX1" fmla="*/ 653143 w 3788228"/>
              <a:gd name="connsiteY1" fmla="*/ 0 h 2612572"/>
              <a:gd name="connsiteX2" fmla="*/ 3788228 w 3788228"/>
              <a:gd name="connsiteY2" fmla="*/ 0 h 2612572"/>
              <a:gd name="connsiteX3" fmla="*/ 3135085 w 3788228"/>
              <a:gd name="connsiteY3" fmla="*/ 653143 h 2612572"/>
              <a:gd name="connsiteX4" fmla="*/ 0 w 3788228"/>
              <a:gd name="connsiteY4" fmla="*/ 653143 h 2612572"/>
              <a:gd name="connsiteX0" fmla="*/ 0 w 3788228"/>
              <a:gd name="connsiteY0" fmla="*/ 653143 h 2612572"/>
              <a:gd name="connsiteX1" fmla="*/ 653143 w 3788228"/>
              <a:gd name="connsiteY1" fmla="*/ 0 h 2612572"/>
              <a:gd name="connsiteX2" fmla="*/ 3788228 w 3788228"/>
              <a:gd name="connsiteY2" fmla="*/ 0 h 2612572"/>
              <a:gd name="connsiteX3" fmla="*/ 3788228 w 3788228"/>
              <a:gd name="connsiteY3" fmla="*/ 1959429 h 2612572"/>
              <a:gd name="connsiteX4" fmla="*/ 3135085 w 3788228"/>
              <a:gd name="connsiteY4" fmla="*/ 2612572 h 2612572"/>
              <a:gd name="connsiteX5" fmla="*/ 0 w 3788228"/>
              <a:gd name="connsiteY5" fmla="*/ 2612572 h 2612572"/>
              <a:gd name="connsiteX6" fmla="*/ 0 w 3788228"/>
              <a:gd name="connsiteY6" fmla="*/ 653143 h 2612572"/>
              <a:gd name="connsiteX7" fmla="*/ 0 w 3788228"/>
              <a:gd name="connsiteY7" fmla="*/ 653143 h 2612572"/>
              <a:gd name="connsiteX8" fmla="*/ 3135085 w 3788228"/>
              <a:gd name="connsiteY8" fmla="*/ 653143 h 2612572"/>
              <a:gd name="connsiteX9" fmla="*/ 3788228 w 3788228"/>
              <a:gd name="connsiteY9" fmla="*/ 0 h 2612572"/>
              <a:gd name="connsiteX10" fmla="*/ 3135085 w 3788228"/>
              <a:gd name="connsiteY10" fmla="*/ 653143 h 2612572"/>
              <a:gd name="connsiteX11" fmla="*/ 3135085 w 3788228"/>
              <a:gd name="connsiteY11" fmla="*/ 2612572 h 2612572"/>
              <a:gd name="connsiteX0" fmla="*/ 0 w 3788228"/>
              <a:gd name="connsiteY0" fmla="*/ 653143 h 2677887"/>
              <a:gd name="connsiteX1" fmla="*/ 3135085 w 3788228"/>
              <a:gd name="connsiteY1" fmla="*/ 653143 h 2677887"/>
              <a:gd name="connsiteX2" fmla="*/ 3135085 w 3788228"/>
              <a:gd name="connsiteY2" fmla="*/ 2612572 h 2677887"/>
              <a:gd name="connsiteX3" fmla="*/ 0 w 3788228"/>
              <a:gd name="connsiteY3" fmla="*/ 2612572 h 2677887"/>
              <a:gd name="connsiteX4" fmla="*/ 0 w 3788228"/>
              <a:gd name="connsiteY4" fmla="*/ 653143 h 2677887"/>
              <a:gd name="connsiteX0" fmla="*/ 3135085 w 3788228"/>
              <a:gd name="connsiteY0" fmla="*/ 653143 h 2677887"/>
              <a:gd name="connsiteX1" fmla="*/ 3788228 w 3788228"/>
              <a:gd name="connsiteY1" fmla="*/ 0 h 2677887"/>
              <a:gd name="connsiteX2" fmla="*/ 3788228 w 3788228"/>
              <a:gd name="connsiteY2" fmla="*/ 1959429 h 2677887"/>
              <a:gd name="connsiteX3" fmla="*/ 3135085 w 3788228"/>
              <a:gd name="connsiteY3" fmla="*/ 2612572 h 2677887"/>
              <a:gd name="connsiteX4" fmla="*/ 3135085 w 3788228"/>
              <a:gd name="connsiteY4" fmla="*/ 653143 h 2677887"/>
              <a:gd name="connsiteX0" fmla="*/ 0 w 3788228"/>
              <a:gd name="connsiteY0" fmla="*/ 653143 h 2677887"/>
              <a:gd name="connsiteX1" fmla="*/ 653143 w 3788228"/>
              <a:gd name="connsiteY1" fmla="*/ 0 h 2677887"/>
              <a:gd name="connsiteX2" fmla="*/ 3788228 w 3788228"/>
              <a:gd name="connsiteY2" fmla="*/ 0 h 2677887"/>
              <a:gd name="connsiteX3" fmla="*/ 3135085 w 3788228"/>
              <a:gd name="connsiteY3" fmla="*/ 653143 h 2677887"/>
              <a:gd name="connsiteX4" fmla="*/ 0 w 3788228"/>
              <a:gd name="connsiteY4" fmla="*/ 653143 h 2677887"/>
              <a:gd name="connsiteX0" fmla="*/ 0 w 3788228"/>
              <a:gd name="connsiteY0" fmla="*/ 653143 h 2677887"/>
              <a:gd name="connsiteX1" fmla="*/ 653143 w 3788228"/>
              <a:gd name="connsiteY1" fmla="*/ 0 h 2677887"/>
              <a:gd name="connsiteX2" fmla="*/ 3788228 w 3788228"/>
              <a:gd name="connsiteY2" fmla="*/ 0 h 2677887"/>
              <a:gd name="connsiteX3" fmla="*/ 3788228 w 3788228"/>
              <a:gd name="connsiteY3" fmla="*/ 1959429 h 2677887"/>
              <a:gd name="connsiteX4" fmla="*/ 3135085 w 3788228"/>
              <a:gd name="connsiteY4" fmla="*/ 2612572 h 2677887"/>
              <a:gd name="connsiteX5" fmla="*/ 0 w 3788228"/>
              <a:gd name="connsiteY5" fmla="*/ 2612572 h 2677887"/>
              <a:gd name="connsiteX6" fmla="*/ 0 w 3788228"/>
              <a:gd name="connsiteY6" fmla="*/ 653143 h 2677887"/>
              <a:gd name="connsiteX7" fmla="*/ 0 w 3788228"/>
              <a:gd name="connsiteY7" fmla="*/ 653143 h 2677887"/>
              <a:gd name="connsiteX8" fmla="*/ 3135085 w 3788228"/>
              <a:gd name="connsiteY8" fmla="*/ 653143 h 2677887"/>
              <a:gd name="connsiteX9" fmla="*/ 3788228 w 3788228"/>
              <a:gd name="connsiteY9" fmla="*/ 0 h 2677887"/>
              <a:gd name="connsiteX10" fmla="*/ 3135085 w 3788228"/>
              <a:gd name="connsiteY10" fmla="*/ 653143 h 2677887"/>
              <a:gd name="connsiteX11" fmla="*/ 3116424 w 3788228"/>
              <a:gd name="connsiteY11" fmla="*/ 2677887 h 2677887"/>
              <a:gd name="connsiteX0" fmla="*/ 0 w 3788228"/>
              <a:gd name="connsiteY0" fmla="*/ 653143 h 2677887"/>
              <a:gd name="connsiteX1" fmla="*/ 3135085 w 3788228"/>
              <a:gd name="connsiteY1" fmla="*/ 653143 h 2677887"/>
              <a:gd name="connsiteX2" fmla="*/ 3135085 w 3788228"/>
              <a:gd name="connsiteY2" fmla="*/ 2612572 h 2677887"/>
              <a:gd name="connsiteX3" fmla="*/ 0 w 3788228"/>
              <a:gd name="connsiteY3" fmla="*/ 2612572 h 2677887"/>
              <a:gd name="connsiteX4" fmla="*/ 0 w 3788228"/>
              <a:gd name="connsiteY4" fmla="*/ 653143 h 2677887"/>
              <a:gd name="connsiteX0" fmla="*/ 3135085 w 3788228"/>
              <a:gd name="connsiteY0" fmla="*/ 653143 h 2677887"/>
              <a:gd name="connsiteX1" fmla="*/ 3788228 w 3788228"/>
              <a:gd name="connsiteY1" fmla="*/ 0 h 2677887"/>
              <a:gd name="connsiteX2" fmla="*/ 3788228 w 3788228"/>
              <a:gd name="connsiteY2" fmla="*/ 1959429 h 2677887"/>
              <a:gd name="connsiteX3" fmla="*/ 3135085 w 3788228"/>
              <a:gd name="connsiteY3" fmla="*/ 2612572 h 2677887"/>
              <a:gd name="connsiteX4" fmla="*/ 3135085 w 3788228"/>
              <a:gd name="connsiteY4" fmla="*/ 653143 h 2677887"/>
              <a:gd name="connsiteX0" fmla="*/ 0 w 3788228"/>
              <a:gd name="connsiteY0" fmla="*/ 653143 h 2677887"/>
              <a:gd name="connsiteX1" fmla="*/ 653143 w 3788228"/>
              <a:gd name="connsiteY1" fmla="*/ 0 h 2677887"/>
              <a:gd name="connsiteX2" fmla="*/ 3788228 w 3788228"/>
              <a:gd name="connsiteY2" fmla="*/ 0 h 2677887"/>
              <a:gd name="connsiteX3" fmla="*/ 3135085 w 3788228"/>
              <a:gd name="connsiteY3" fmla="*/ 653143 h 2677887"/>
              <a:gd name="connsiteX4" fmla="*/ 0 w 3788228"/>
              <a:gd name="connsiteY4" fmla="*/ 653143 h 2677887"/>
              <a:gd name="connsiteX0" fmla="*/ 0 w 3788228"/>
              <a:gd name="connsiteY0" fmla="*/ 653143 h 2677887"/>
              <a:gd name="connsiteX1" fmla="*/ 653143 w 3788228"/>
              <a:gd name="connsiteY1" fmla="*/ 0 h 2677887"/>
              <a:gd name="connsiteX2" fmla="*/ 3788228 w 3788228"/>
              <a:gd name="connsiteY2" fmla="*/ 0 h 2677887"/>
              <a:gd name="connsiteX3" fmla="*/ 3788228 w 3788228"/>
              <a:gd name="connsiteY3" fmla="*/ 1455576 h 2677887"/>
              <a:gd name="connsiteX4" fmla="*/ 3135085 w 3788228"/>
              <a:gd name="connsiteY4" fmla="*/ 2612572 h 2677887"/>
              <a:gd name="connsiteX5" fmla="*/ 0 w 3788228"/>
              <a:gd name="connsiteY5" fmla="*/ 2612572 h 2677887"/>
              <a:gd name="connsiteX6" fmla="*/ 0 w 3788228"/>
              <a:gd name="connsiteY6" fmla="*/ 653143 h 2677887"/>
              <a:gd name="connsiteX7" fmla="*/ 0 w 3788228"/>
              <a:gd name="connsiteY7" fmla="*/ 653143 h 2677887"/>
              <a:gd name="connsiteX8" fmla="*/ 3135085 w 3788228"/>
              <a:gd name="connsiteY8" fmla="*/ 653143 h 2677887"/>
              <a:gd name="connsiteX9" fmla="*/ 3788228 w 3788228"/>
              <a:gd name="connsiteY9" fmla="*/ 0 h 2677887"/>
              <a:gd name="connsiteX10" fmla="*/ 3135085 w 3788228"/>
              <a:gd name="connsiteY10" fmla="*/ 653143 h 2677887"/>
              <a:gd name="connsiteX11" fmla="*/ 3116424 w 3788228"/>
              <a:gd name="connsiteY11" fmla="*/ 2677887 h 2677887"/>
              <a:gd name="connsiteX0" fmla="*/ 0 w 3788228"/>
              <a:gd name="connsiteY0" fmla="*/ 653143 h 2677887"/>
              <a:gd name="connsiteX1" fmla="*/ 3135085 w 3788228"/>
              <a:gd name="connsiteY1" fmla="*/ 653143 h 2677887"/>
              <a:gd name="connsiteX2" fmla="*/ 3135085 w 3788228"/>
              <a:gd name="connsiteY2" fmla="*/ 2612572 h 2677887"/>
              <a:gd name="connsiteX3" fmla="*/ 0 w 3788228"/>
              <a:gd name="connsiteY3" fmla="*/ 2612572 h 2677887"/>
              <a:gd name="connsiteX4" fmla="*/ 0 w 3788228"/>
              <a:gd name="connsiteY4" fmla="*/ 653143 h 2677887"/>
              <a:gd name="connsiteX0" fmla="*/ 3135085 w 3788228"/>
              <a:gd name="connsiteY0" fmla="*/ 653143 h 2677887"/>
              <a:gd name="connsiteX1" fmla="*/ 3788228 w 3788228"/>
              <a:gd name="connsiteY1" fmla="*/ 0 h 2677887"/>
              <a:gd name="connsiteX2" fmla="*/ 3788228 w 3788228"/>
              <a:gd name="connsiteY2" fmla="*/ 1959429 h 2677887"/>
              <a:gd name="connsiteX3" fmla="*/ 3135085 w 3788228"/>
              <a:gd name="connsiteY3" fmla="*/ 2612572 h 2677887"/>
              <a:gd name="connsiteX4" fmla="*/ 3135085 w 3788228"/>
              <a:gd name="connsiteY4" fmla="*/ 653143 h 2677887"/>
              <a:gd name="connsiteX0" fmla="*/ 0 w 3788228"/>
              <a:gd name="connsiteY0" fmla="*/ 653143 h 2677887"/>
              <a:gd name="connsiteX1" fmla="*/ 653143 w 3788228"/>
              <a:gd name="connsiteY1" fmla="*/ 0 h 2677887"/>
              <a:gd name="connsiteX2" fmla="*/ 3788228 w 3788228"/>
              <a:gd name="connsiteY2" fmla="*/ 0 h 2677887"/>
              <a:gd name="connsiteX3" fmla="*/ 3135085 w 3788228"/>
              <a:gd name="connsiteY3" fmla="*/ 653143 h 2677887"/>
              <a:gd name="connsiteX4" fmla="*/ 0 w 3788228"/>
              <a:gd name="connsiteY4" fmla="*/ 653143 h 2677887"/>
              <a:gd name="connsiteX0" fmla="*/ 0 w 3788228"/>
              <a:gd name="connsiteY0" fmla="*/ 653143 h 2677887"/>
              <a:gd name="connsiteX1" fmla="*/ 653143 w 3788228"/>
              <a:gd name="connsiteY1" fmla="*/ 0 h 2677887"/>
              <a:gd name="connsiteX2" fmla="*/ 3788228 w 3788228"/>
              <a:gd name="connsiteY2" fmla="*/ 0 h 2677887"/>
              <a:gd name="connsiteX3" fmla="*/ 3788228 w 3788228"/>
              <a:gd name="connsiteY3" fmla="*/ 1455576 h 2677887"/>
              <a:gd name="connsiteX4" fmla="*/ 3135085 w 3788228"/>
              <a:gd name="connsiteY4" fmla="*/ 2612572 h 2677887"/>
              <a:gd name="connsiteX5" fmla="*/ 0 w 3788228"/>
              <a:gd name="connsiteY5" fmla="*/ 2612572 h 2677887"/>
              <a:gd name="connsiteX6" fmla="*/ 0 w 3788228"/>
              <a:gd name="connsiteY6" fmla="*/ 653143 h 2677887"/>
              <a:gd name="connsiteX7" fmla="*/ 0 w 3788228"/>
              <a:gd name="connsiteY7" fmla="*/ 653143 h 2677887"/>
              <a:gd name="connsiteX8" fmla="*/ 3135085 w 3788228"/>
              <a:gd name="connsiteY8" fmla="*/ 653143 h 2677887"/>
              <a:gd name="connsiteX9" fmla="*/ 3788228 w 3788228"/>
              <a:gd name="connsiteY9" fmla="*/ 0 h 2677887"/>
              <a:gd name="connsiteX10" fmla="*/ 3135085 w 3788228"/>
              <a:gd name="connsiteY10" fmla="*/ 653143 h 2677887"/>
              <a:gd name="connsiteX11" fmla="*/ 3116424 w 3788228"/>
              <a:gd name="connsiteY11" fmla="*/ 2677887 h 267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8228" h="2677887" stroke="0" extrusionOk="0">
                <a:moveTo>
                  <a:pt x="0" y="653143"/>
                </a:moveTo>
                <a:lnTo>
                  <a:pt x="3135085" y="653143"/>
                </a:lnTo>
                <a:lnTo>
                  <a:pt x="3135085" y="2612572"/>
                </a:lnTo>
                <a:lnTo>
                  <a:pt x="0" y="2612572"/>
                </a:lnTo>
                <a:lnTo>
                  <a:pt x="0" y="653143"/>
                </a:lnTo>
                <a:close/>
              </a:path>
              <a:path w="3788228" h="2677887" fill="darkenLess" stroke="0" extrusionOk="0">
                <a:moveTo>
                  <a:pt x="3135085" y="653143"/>
                </a:moveTo>
                <a:lnTo>
                  <a:pt x="3788228" y="0"/>
                </a:lnTo>
                <a:lnTo>
                  <a:pt x="3788228" y="1959429"/>
                </a:lnTo>
                <a:lnTo>
                  <a:pt x="3135085" y="2612572"/>
                </a:lnTo>
                <a:lnTo>
                  <a:pt x="3135085" y="653143"/>
                </a:lnTo>
                <a:close/>
              </a:path>
              <a:path w="3788228" h="2677887" fill="lightenLess" stroke="0" extrusionOk="0">
                <a:moveTo>
                  <a:pt x="0" y="653143"/>
                </a:moveTo>
                <a:lnTo>
                  <a:pt x="653143" y="0"/>
                </a:lnTo>
                <a:lnTo>
                  <a:pt x="3788228" y="0"/>
                </a:lnTo>
                <a:lnTo>
                  <a:pt x="3135085" y="653143"/>
                </a:lnTo>
                <a:lnTo>
                  <a:pt x="0" y="653143"/>
                </a:lnTo>
                <a:close/>
              </a:path>
              <a:path w="3788228" h="2677887" fill="none" extrusionOk="0">
                <a:moveTo>
                  <a:pt x="0" y="653143"/>
                </a:moveTo>
                <a:lnTo>
                  <a:pt x="653143" y="0"/>
                </a:lnTo>
                <a:lnTo>
                  <a:pt x="3788228" y="0"/>
                </a:lnTo>
                <a:lnTo>
                  <a:pt x="3788228" y="1455576"/>
                </a:lnTo>
                <a:cubicBezTo>
                  <a:pt x="3225281" y="1374711"/>
                  <a:pt x="3352799" y="2226907"/>
                  <a:pt x="3135085" y="2612572"/>
                </a:cubicBezTo>
                <a:lnTo>
                  <a:pt x="0" y="2612572"/>
                </a:lnTo>
                <a:lnTo>
                  <a:pt x="0" y="653143"/>
                </a:lnTo>
                <a:close/>
                <a:moveTo>
                  <a:pt x="0" y="653143"/>
                </a:moveTo>
                <a:lnTo>
                  <a:pt x="3135085" y="653143"/>
                </a:lnTo>
                <a:lnTo>
                  <a:pt x="3788228" y="0"/>
                </a:lnTo>
                <a:moveTo>
                  <a:pt x="3135085" y="653143"/>
                </a:moveTo>
                <a:cubicBezTo>
                  <a:pt x="3135085" y="1306286"/>
                  <a:pt x="3116424" y="2024744"/>
                  <a:pt x="3116424" y="2677887"/>
                </a:cubicBezTo>
              </a:path>
            </a:pathLst>
          </a:custGeom>
          <a:solidFill>
            <a:srgbClr val="FFC000">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86" name="直线连接符 109">
            <a:extLst>
              <a:ext uri="{FF2B5EF4-FFF2-40B4-BE49-F238E27FC236}">
                <a16:creationId xmlns:a16="http://schemas.microsoft.com/office/drawing/2014/main" id="{7FE75513-980D-44B7-BB2A-EC1E31CAD2AD}"/>
              </a:ext>
            </a:extLst>
          </p:cNvPr>
          <p:cNvCxnSpPr>
            <a:cxnSpLocks/>
          </p:cNvCxnSpPr>
          <p:nvPr/>
        </p:nvCxnSpPr>
        <p:spPr>
          <a:xfrm>
            <a:off x="3188096" y="2680491"/>
            <a:ext cx="1457627" cy="313387"/>
          </a:xfrm>
          <a:prstGeom prst="line">
            <a:avLst/>
          </a:prstGeom>
          <a:noFill/>
          <a:ln w="12700" cap="flat" cmpd="sng" algn="ctr">
            <a:solidFill>
              <a:srgbClr val="FF0000"/>
            </a:solidFill>
            <a:prstDash val="solid"/>
            <a:miter lim="800000"/>
          </a:ln>
          <a:effectLst/>
        </p:spPr>
      </p:cxnSp>
      <p:sp>
        <p:nvSpPr>
          <p:cNvPr id="87" name="平行四边形 86">
            <a:extLst>
              <a:ext uri="{FF2B5EF4-FFF2-40B4-BE49-F238E27FC236}">
                <a16:creationId xmlns:a16="http://schemas.microsoft.com/office/drawing/2014/main" id="{2D62E672-24AF-4B6E-A961-7BC7DE23D87D}"/>
              </a:ext>
            </a:extLst>
          </p:cNvPr>
          <p:cNvSpPr/>
          <p:nvPr/>
        </p:nvSpPr>
        <p:spPr>
          <a:xfrm rot="16200000" flipH="1">
            <a:off x="3411186" y="2769613"/>
            <a:ext cx="3676786" cy="2358565"/>
          </a:xfrm>
          <a:prstGeom prst="parallelogram">
            <a:avLst>
              <a:gd name="adj" fmla="val 43141"/>
            </a:avLst>
          </a:prstGeom>
          <a:solidFill>
            <a:srgbClr val="EFEFEF"/>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88" name="直线连接符 48">
            <a:extLst>
              <a:ext uri="{FF2B5EF4-FFF2-40B4-BE49-F238E27FC236}">
                <a16:creationId xmlns:a16="http://schemas.microsoft.com/office/drawing/2014/main" id="{43D10B26-A6E0-4E03-853D-AAD97D87CC92}"/>
              </a:ext>
            </a:extLst>
          </p:cNvPr>
          <p:cNvCxnSpPr>
            <a:cxnSpLocks/>
          </p:cNvCxnSpPr>
          <p:nvPr/>
        </p:nvCxnSpPr>
        <p:spPr>
          <a:xfrm flipH="1">
            <a:off x="4070092" y="3201521"/>
            <a:ext cx="1736098" cy="750549"/>
          </a:xfrm>
          <a:prstGeom prst="line">
            <a:avLst/>
          </a:prstGeom>
          <a:noFill/>
          <a:ln w="12700" cap="flat" cmpd="sng" algn="ctr">
            <a:solidFill>
              <a:sysClr val="window" lastClr="FFFFFF">
                <a:lumMod val="75000"/>
              </a:sysClr>
            </a:solidFill>
            <a:prstDash val="solid"/>
            <a:miter lim="800000"/>
          </a:ln>
          <a:effectLst/>
        </p:spPr>
      </p:cxnSp>
      <p:cxnSp>
        <p:nvCxnSpPr>
          <p:cNvPr id="89" name="直线连接符 49">
            <a:extLst>
              <a:ext uri="{FF2B5EF4-FFF2-40B4-BE49-F238E27FC236}">
                <a16:creationId xmlns:a16="http://schemas.microsoft.com/office/drawing/2014/main" id="{10167B08-DE3A-4995-8C1C-87131B1223F7}"/>
              </a:ext>
            </a:extLst>
          </p:cNvPr>
          <p:cNvCxnSpPr>
            <a:cxnSpLocks/>
          </p:cNvCxnSpPr>
          <p:nvPr/>
        </p:nvCxnSpPr>
        <p:spPr>
          <a:xfrm flipH="1">
            <a:off x="4070092" y="3293596"/>
            <a:ext cx="1750786" cy="758825"/>
          </a:xfrm>
          <a:prstGeom prst="line">
            <a:avLst/>
          </a:prstGeom>
          <a:noFill/>
          <a:ln w="12700" cap="flat" cmpd="sng" algn="ctr">
            <a:solidFill>
              <a:sysClr val="window" lastClr="FFFFFF">
                <a:lumMod val="75000"/>
              </a:sysClr>
            </a:solidFill>
            <a:prstDash val="solid"/>
            <a:miter lim="800000"/>
          </a:ln>
          <a:effectLst/>
        </p:spPr>
      </p:cxnSp>
      <p:cxnSp>
        <p:nvCxnSpPr>
          <p:cNvPr id="90" name="直线连接符 51">
            <a:extLst>
              <a:ext uri="{FF2B5EF4-FFF2-40B4-BE49-F238E27FC236}">
                <a16:creationId xmlns:a16="http://schemas.microsoft.com/office/drawing/2014/main" id="{0D2F1926-DCF3-4E06-8584-19556A567EDF}"/>
              </a:ext>
            </a:extLst>
          </p:cNvPr>
          <p:cNvCxnSpPr>
            <a:cxnSpLocks/>
          </p:cNvCxnSpPr>
          <p:nvPr/>
        </p:nvCxnSpPr>
        <p:spPr>
          <a:xfrm>
            <a:off x="5650724" y="3268196"/>
            <a:ext cx="0" cy="98425"/>
          </a:xfrm>
          <a:prstGeom prst="line">
            <a:avLst/>
          </a:prstGeom>
          <a:noFill/>
          <a:ln w="12700" cap="flat" cmpd="sng" algn="ctr">
            <a:solidFill>
              <a:sysClr val="window" lastClr="FFFFFF">
                <a:lumMod val="75000"/>
              </a:sysClr>
            </a:solidFill>
            <a:prstDash val="solid"/>
            <a:miter lim="800000"/>
          </a:ln>
          <a:effectLst/>
        </p:spPr>
      </p:cxnSp>
      <p:cxnSp>
        <p:nvCxnSpPr>
          <p:cNvPr id="91" name="直线连接符 52">
            <a:extLst>
              <a:ext uri="{FF2B5EF4-FFF2-40B4-BE49-F238E27FC236}">
                <a16:creationId xmlns:a16="http://schemas.microsoft.com/office/drawing/2014/main" id="{831427BF-DF9F-4361-8358-D0A7CCD5251A}"/>
              </a:ext>
            </a:extLst>
          </p:cNvPr>
          <p:cNvCxnSpPr>
            <a:cxnSpLocks/>
          </p:cNvCxnSpPr>
          <p:nvPr/>
        </p:nvCxnSpPr>
        <p:spPr>
          <a:xfrm>
            <a:off x="5571349" y="3309471"/>
            <a:ext cx="0" cy="98425"/>
          </a:xfrm>
          <a:prstGeom prst="line">
            <a:avLst/>
          </a:prstGeom>
          <a:noFill/>
          <a:ln w="12700" cap="flat" cmpd="sng" algn="ctr">
            <a:solidFill>
              <a:sysClr val="window" lastClr="FFFFFF">
                <a:lumMod val="75000"/>
              </a:sysClr>
            </a:solidFill>
            <a:prstDash val="solid"/>
            <a:miter lim="800000"/>
          </a:ln>
          <a:effectLst/>
        </p:spPr>
      </p:cxnSp>
      <p:cxnSp>
        <p:nvCxnSpPr>
          <p:cNvPr id="92" name="直线连接符 53">
            <a:extLst>
              <a:ext uri="{FF2B5EF4-FFF2-40B4-BE49-F238E27FC236}">
                <a16:creationId xmlns:a16="http://schemas.microsoft.com/office/drawing/2014/main" id="{0AAB3707-09BD-4BAC-8B20-C2B805B3B3A4}"/>
              </a:ext>
            </a:extLst>
          </p:cNvPr>
          <p:cNvCxnSpPr>
            <a:cxnSpLocks/>
          </p:cNvCxnSpPr>
          <p:nvPr/>
        </p:nvCxnSpPr>
        <p:spPr>
          <a:xfrm>
            <a:off x="5488799" y="3341221"/>
            <a:ext cx="0" cy="98425"/>
          </a:xfrm>
          <a:prstGeom prst="line">
            <a:avLst/>
          </a:prstGeom>
          <a:noFill/>
          <a:ln w="12700" cap="flat" cmpd="sng" algn="ctr">
            <a:solidFill>
              <a:sysClr val="window" lastClr="FFFFFF">
                <a:lumMod val="75000"/>
              </a:sysClr>
            </a:solidFill>
            <a:prstDash val="solid"/>
            <a:miter lim="800000"/>
          </a:ln>
          <a:effectLst/>
        </p:spPr>
      </p:cxnSp>
      <p:cxnSp>
        <p:nvCxnSpPr>
          <p:cNvPr id="93" name="直线连接符 54">
            <a:extLst>
              <a:ext uri="{FF2B5EF4-FFF2-40B4-BE49-F238E27FC236}">
                <a16:creationId xmlns:a16="http://schemas.microsoft.com/office/drawing/2014/main" id="{4C1D3ADE-5F0D-49D1-A048-E2048390349D}"/>
              </a:ext>
            </a:extLst>
          </p:cNvPr>
          <p:cNvCxnSpPr>
            <a:cxnSpLocks/>
          </p:cNvCxnSpPr>
          <p:nvPr/>
        </p:nvCxnSpPr>
        <p:spPr>
          <a:xfrm>
            <a:off x="5406249" y="3372971"/>
            <a:ext cx="0" cy="98425"/>
          </a:xfrm>
          <a:prstGeom prst="line">
            <a:avLst/>
          </a:prstGeom>
          <a:noFill/>
          <a:ln w="12700" cap="flat" cmpd="sng" algn="ctr">
            <a:solidFill>
              <a:sysClr val="window" lastClr="FFFFFF">
                <a:lumMod val="75000"/>
              </a:sysClr>
            </a:solidFill>
            <a:prstDash val="solid"/>
            <a:miter lim="800000"/>
          </a:ln>
          <a:effectLst/>
        </p:spPr>
      </p:cxnSp>
      <p:cxnSp>
        <p:nvCxnSpPr>
          <p:cNvPr id="94" name="直线连接符 55">
            <a:extLst>
              <a:ext uri="{FF2B5EF4-FFF2-40B4-BE49-F238E27FC236}">
                <a16:creationId xmlns:a16="http://schemas.microsoft.com/office/drawing/2014/main" id="{A1264EB5-65FF-4D27-8B51-FE077AA4D2CA}"/>
              </a:ext>
            </a:extLst>
          </p:cNvPr>
          <p:cNvCxnSpPr>
            <a:cxnSpLocks/>
          </p:cNvCxnSpPr>
          <p:nvPr/>
        </p:nvCxnSpPr>
        <p:spPr>
          <a:xfrm>
            <a:off x="5323699" y="3407896"/>
            <a:ext cx="0" cy="98425"/>
          </a:xfrm>
          <a:prstGeom prst="line">
            <a:avLst/>
          </a:prstGeom>
          <a:noFill/>
          <a:ln w="12700" cap="flat" cmpd="sng" algn="ctr">
            <a:solidFill>
              <a:sysClr val="window" lastClr="FFFFFF">
                <a:lumMod val="75000"/>
              </a:sysClr>
            </a:solidFill>
            <a:prstDash val="solid"/>
            <a:miter lim="800000"/>
          </a:ln>
          <a:effectLst/>
        </p:spPr>
      </p:cxnSp>
      <p:cxnSp>
        <p:nvCxnSpPr>
          <p:cNvPr id="95" name="直线连接符 56">
            <a:extLst>
              <a:ext uri="{FF2B5EF4-FFF2-40B4-BE49-F238E27FC236}">
                <a16:creationId xmlns:a16="http://schemas.microsoft.com/office/drawing/2014/main" id="{D63889DA-21A0-4804-8233-EC61639E8A89}"/>
              </a:ext>
            </a:extLst>
          </p:cNvPr>
          <p:cNvCxnSpPr>
            <a:cxnSpLocks/>
          </p:cNvCxnSpPr>
          <p:nvPr/>
        </p:nvCxnSpPr>
        <p:spPr>
          <a:xfrm>
            <a:off x="5241149" y="3445996"/>
            <a:ext cx="0" cy="98425"/>
          </a:xfrm>
          <a:prstGeom prst="line">
            <a:avLst/>
          </a:prstGeom>
          <a:noFill/>
          <a:ln w="12700" cap="flat" cmpd="sng" algn="ctr">
            <a:solidFill>
              <a:sysClr val="window" lastClr="FFFFFF">
                <a:lumMod val="75000"/>
              </a:sysClr>
            </a:solidFill>
            <a:prstDash val="solid"/>
            <a:miter lim="800000"/>
          </a:ln>
          <a:effectLst/>
        </p:spPr>
      </p:cxnSp>
      <p:cxnSp>
        <p:nvCxnSpPr>
          <p:cNvPr id="96" name="直线连接符 57">
            <a:extLst>
              <a:ext uri="{FF2B5EF4-FFF2-40B4-BE49-F238E27FC236}">
                <a16:creationId xmlns:a16="http://schemas.microsoft.com/office/drawing/2014/main" id="{5FD9E7AA-5A08-4467-A427-7B11A3741709}"/>
              </a:ext>
            </a:extLst>
          </p:cNvPr>
          <p:cNvCxnSpPr>
            <a:cxnSpLocks/>
          </p:cNvCxnSpPr>
          <p:nvPr/>
        </p:nvCxnSpPr>
        <p:spPr>
          <a:xfrm>
            <a:off x="5158599" y="3484096"/>
            <a:ext cx="0" cy="98425"/>
          </a:xfrm>
          <a:prstGeom prst="line">
            <a:avLst/>
          </a:prstGeom>
          <a:noFill/>
          <a:ln w="12700" cap="flat" cmpd="sng" algn="ctr">
            <a:solidFill>
              <a:sysClr val="window" lastClr="FFFFFF">
                <a:lumMod val="75000"/>
              </a:sysClr>
            </a:solidFill>
            <a:prstDash val="solid"/>
            <a:miter lim="800000"/>
          </a:ln>
          <a:effectLst/>
        </p:spPr>
      </p:cxnSp>
      <p:cxnSp>
        <p:nvCxnSpPr>
          <p:cNvPr id="97" name="直线连接符 58">
            <a:extLst>
              <a:ext uri="{FF2B5EF4-FFF2-40B4-BE49-F238E27FC236}">
                <a16:creationId xmlns:a16="http://schemas.microsoft.com/office/drawing/2014/main" id="{86704729-2C74-4516-938B-598D07D9A6EF}"/>
              </a:ext>
            </a:extLst>
          </p:cNvPr>
          <p:cNvCxnSpPr>
            <a:cxnSpLocks/>
          </p:cNvCxnSpPr>
          <p:nvPr/>
        </p:nvCxnSpPr>
        <p:spPr>
          <a:xfrm>
            <a:off x="5076049" y="3522196"/>
            <a:ext cx="0" cy="98425"/>
          </a:xfrm>
          <a:prstGeom prst="line">
            <a:avLst/>
          </a:prstGeom>
          <a:noFill/>
          <a:ln w="12700" cap="flat" cmpd="sng" algn="ctr">
            <a:solidFill>
              <a:sysClr val="window" lastClr="FFFFFF">
                <a:lumMod val="75000"/>
              </a:sysClr>
            </a:solidFill>
            <a:prstDash val="solid"/>
            <a:miter lim="800000"/>
          </a:ln>
          <a:effectLst/>
        </p:spPr>
      </p:cxnSp>
      <p:cxnSp>
        <p:nvCxnSpPr>
          <p:cNvPr id="98" name="直线连接符 59">
            <a:extLst>
              <a:ext uri="{FF2B5EF4-FFF2-40B4-BE49-F238E27FC236}">
                <a16:creationId xmlns:a16="http://schemas.microsoft.com/office/drawing/2014/main" id="{F4FF5953-E235-4BE9-A69E-67F33004852D}"/>
              </a:ext>
            </a:extLst>
          </p:cNvPr>
          <p:cNvCxnSpPr>
            <a:cxnSpLocks/>
          </p:cNvCxnSpPr>
          <p:nvPr/>
        </p:nvCxnSpPr>
        <p:spPr>
          <a:xfrm>
            <a:off x="4993499" y="3553946"/>
            <a:ext cx="0" cy="98425"/>
          </a:xfrm>
          <a:prstGeom prst="line">
            <a:avLst/>
          </a:prstGeom>
          <a:noFill/>
          <a:ln w="12700" cap="flat" cmpd="sng" algn="ctr">
            <a:solidFill>
              <a:sysClr val="window" lastClr="FFFFFF">
                <a:lumMod val="75000"/>
              </a:sysClr>
            </a:solidFill>
            <a:prstDash val="solid"/>
            <a:miter lim="800000"/>
          </a:ln>
          <a:effectLst/>
        </p:spPr>
      </p:cxnSp>
      <p:cxnSp>
        <p:nvCxnSpPr>
          <p:cNvPr id="99" name="直线连接符 60">
            <a:extLst>
              <a:ext uri="{FF2B5EF4-FFF2-40B4-BE49-F238E27FC236}">
                <a16:creationId xmlns:a16="http://schemas.microsoft.com/office/drawing/2014/main" id="{65101DFE-A2F4-4FEF-871D-BBC0A746645C}"/>
              </a:ext>
            </a:extLst>
          </p:cNvPr>
          <p:cNvCxnSpPr>
            <a:cxnSpLocks/>
          </p:cNvCxnSpPr>
          <p:nvPr/>
        </p:nvCxnSpPr>
        <p:spPr>
          <a:xfrm>
            <a:off x="4910949" y="3588871"/>
            <a:ext cx="0" cy="98425"/>
          </a:xfrm>
          <a:prstGeom prst="line">
            <a:avLst/>
          </a:prstGeom>
          <a:noFill/>
          <a:ln w="12700" cap="flat" cmpd="sng" algn="ctr">
            <a:solidFill>
              <a:sysClr val="window" lastClr="FFFFFF">
                <a:lumMod val="75000"/>
              </a:sysClr>
            </a:solidFill>
            <a:prstDash val="solid"/>
            <a:miter lim="800000"/>
          </a:ln>
          <a:effectLst/>
        </p:spPr>
      </p:cxnSp>
      <p:cxnSp>
        <p:nvCxnSpPr>
          <p:cNvPr id="100" name="直线连接符 61">
            <a:extLst>
              <a:ext uri="{FF2B5EF4-FFF2-40B4-BE49-F238E27FC236}">
                <a16:creationId xmlns:a16="http://schemas.microsoft.com/office/drawing/2014/main" id="{943795CF-5878-430C-9318-2D74DA17F7B5}"/>
              </a:ext>
            </a:extLst>
          </p:cNvPr>
          <p:cNvCxnSpPr>
            <a:cxnSpLocks/>
          </p:cNvCxnSpPr>
          <p:nvPr/>
        </p:nvCxnSpPr>
        <p:spPr>
          <a:xfrm>
            <a:off x="4828399" y="3623796"/>
            <a:ext cx="0" cy="98425"/>
          </a:xfrm>
          <a:prstGeom prst="line">
            <a:avLst/>
          </a:prstGeom>
          <a:noFill/>
          <a:ln w="12700" cap="flat" cmpd="sng" algn="ctr">
            <a:solidFill>
              <a:sysClr val="window" lastClr="FFFFFF">
                <a:lumMod val="75000"/>
              </a:sysClr>
            </a:solidFill>
            <a:prstDash val="solid"/>
            <a:miter lim="800000"/>
          </a:ln>
          <a:effectLst/>
        </p:spPr>
      </p:cxnSp>
      <p:cxnSp>
        <p:nvCxnSpPr>
          <p:cNvPr id="101" name="直线连接符 62">
            <a:extLst>
              <a:ext uri="{FF2B5EF4-FFF2-40B4-BE49-F238E27FC236}">
                <a16:creationId xmlns:a16="http://schemas.microsoft.com/office/drawing/2014/main" id="{2834EAC6-823E-4031-A41E-1B3FA105C195}"/>
              </a:ext>
            </a:extLst>
          </p:cNvPr>
          <p:cNvCxnSpPr>
            <a:cxnSpLocks/>
          </p:cNvCxnSpPr>
          <p:nvPr/>
        </p:nvCxnSpPr>
        <p:spPr>
          <a:xfrm>
            <a:off x="4745849" y="3661896"/>
            <a:ext cx="0" cy="98425"/>
          </a:xfrm>
          <a:prstGeom prst="line">
            <a:avLst/>
          </a:prstGeom>
          <a:noFill/>
          <a:ln w="12700" cap="flat" cmpd="sng" algn="ctr">
            <a:solidFill>
              <a:sysClr val="window" lastClr="FFFFFF">
                <a:lumMod val="75000"/>
              </a:sysClr>
            </a:solidFill>
            <a:prstDash val="solid"/>
            <a:miter lim="800000"/>
          </a:ln>
          <a:effectLst/>
        </p:spPr>
      </p:cxnSp>
      <p:cxnSp>
        <p:nvCxnSpPr>
          <p:cNvPr id="102" name="直线连接符 63">
            <a:extLst>
              <a:ext uri="{FF2B5EF4-FFF2-40B4-BE49-F238E27FC236}">
                <a16:creationId xmlns:a16="http://schemas.microsoft.com/office/drawing/2014/main" id="{B6193C73-0A85-4304-B585-9D1132E203BC}"/>
              </a:ext>
            </a:extLst>
          </p:cNvPr>
          <p:cNvCxnSpPr>
            <a:cxnSpLocks/>
          </p:cNvCxnSpPr>
          <p:nvPr/>
        </p:nvCxnSpPr>
        <p:spPr>
          <a:xfrm>
            <a:off x="4663299" y="3696821"/>
            <a:ext cx="0" cy="98425"/>
          </a:xfrm>
          <a:prstGeom prst="line">
            <a:avLst/>
          </a:prstGeom>
          <a:noFill/>
          <a:ln w="12700" cap="flat" cmpd="sng" algn="ctr">
            <a:solidFill>
              <a:sysClr val="window" lastClr="FFFFFF">
                <a:lumMod val="75000"/>
              </a:sysClr>
            </a:solidFill>
            <a:prstDash val="solid"/>
            <a:miter lim="800000"/>
          </a:ln>
          <a:effectLst/>
        </p:spPr>
      </p:cxnSp>
      <p:cxnSp>
        <p:nvCxnSpPr>
          <p:cNvPr id="103" name="直线连接符 64">
            <a:extLst>
              <a:ext uri="{FF2B5EF4-FFF2-40B4-BE49-F238E27FC236}">
                <a16:creationId xmlns:a16="http://schemas.microsoft.com/office/drawing/2014/main" id="{ADD99AEB-24EE-45ED-9506-E05701CF2F86}"/>
              </a:ext>
            </a:extLst>
          </p:cNvPr>
          <p:cNvCxnSpPr>
            <a:cxnSpLocks/>
          </p:cNvCxnSpPr>
          <p:nvPr/>
        </p:nvCxnSpPr>
        <p:spPr>
          <a:xfrm>
            <a:off x="4580749" y="3731746"/>
            <a:ext cx="0" cy="98425"/>
          </a:xfrm>
          <a:prstGeom prst="line">
            <a:avLst/>
          </a:prstGeom>
          <a:noFill/>
          <a:ln w="12700" cap="flat" cmpd="sng" algn="ctr">
            <a:solidFill>
              <a:sysClr val="window" lastClr="FFFFFF">
                <a:lumMod val="75000"/>
              </a:sysClr>
            </a:solidFill>
            <a:prstDash val="solid"/>
            <a:miter lim="800000"/>
          </a:ln>
          <a:effectLst/>
        </p:spPr>
      </p:cxnSp>
      <p:cxnSp>
        <p:nvCxnSpPr>
          <p:cNvPr id="104" name="直线连接符 65">
            <a:extLst>
              <a:ext uri="{FF2B5EF4-FFF2-40B4-BE49-F238E27FC236}">
                <a16:creationId xmlns:a16="http://schemas.microsoft.com/office/drawing/2014/main" id="{AFA8D030-F396-42C9-8083-D956A0567D87}"/>
              </a:ext>
            </a:extLst>
          </p:cNvPr>
          <p:cNvCxnSpPr>
            <a:cxnSpLocks/>
          </p:cNvCxnSpPr>
          <p:nvPr/>
        </p:nvCxnSpPr>
        <p:spPr>
          <a:xfrm>
            <a:off x="4498199" y="3766671"/>
            <a:ext cx="0" cy="98425"/>
          </a:xfrm>
          <a:prstGeom prst="line">
            <a:avLst/>
          </a:prstGeom>
          <a:noFill/>
          <a:ln w="12700" cap="flat" cmpd="sng" algn="ctr">
            <a:solidFill>
              <a:sysClr val="window" lastClr="FFFFFF">
                <a:lumMod val="75000"/>
              </a:sysClr>
            </a:solidFill>
            <a:prstDash val="solid"/>
            <a:miter lim="800000"/>
          </a:ln>
          <a:effectLst/>
        </p:spPr>
      </p:cxnSp>
      <p:cxnSp>
        <p:nvCxnSpPr>
          <p:cNvPr id="105" name="直线连接符 66">
            <a:extLst>
              <a:ext uri="{FF2B5EF4-FFF2-40B4-BE49-F238E27FC236}">
                <a16:creationId xmlns:a16="http://schemas.microsoft.com/office/drawing/2014/main" id="{0588DD34-EB3F-4543-88CB-206347F0B534}"/>
              </a:ext>
            </a:extLst>
          </p:cNvPr>
          <p:cNvCxnSpPr>
            <a:cxnSpLocks/>
          </p:cNvCxnSpPr>
          <p:nvPr/>
        </p:nvCxnSpPr>
        <p:spPr>
          <a:xfrm>
            <a:off x="4415649" y="3807946"/>
            <a:ext cx="0" cy="98425"/>
          </a:xfrm>
          <a:prstGeom prst="line">
            <a:avLst/>
          </a:prstGeom>
          <a:noFill/>
          <a:ln w="12700" cap="flat" cmpd="sng" algn="ctr">
            <a:solidFill>
              <a:sysClr val="window" lastClr="FFFFFF">
                <a:lumMod val="75000"/>
              </a:sysClr>
            </a:solidFill>
            <a:prstDash val="solid"/>
            <a:miter lim="800000"/>
          </a:ln>
          <a:effectLst/>
        </p:spPr>
      </p:cxnSp>
      <p:cxnSp>
        <p:nvCxnSpPr>
          <p:cNvPr id="106" name="直线连接符 67">
            <a:extLst>
              <a:ext uri="{FF2B5EF4-FFF2-40B4-BE49-F238E27FC236}">
                <a16:creationId xmlns:a16="http://schemas.microsoft.com/office/drawing/2014/main" id="{DDFC30AB-14DB-4A49-8B53-FEAAF614D23D}"/>
              </a:ext>
            </a:extLst>
          </p:cNvPr>
          <p:cNvCxnSpPr>
            <a:cxnSpLocks/>
          </p:cNvCxnSpPr>
          <p:nvPr/>
        </p:nvCxnSpPr>
        <p:spPr>
          <a:xfrm>
            <a:off x="4333099" y="3836521"/>
            <a:ext cx="0" cy="98425"/>
          </a:xfrm>
          <a:prstGeom prst="line">
            <a:avLst/>
          </a:prstGeom>
          <a:noFill/>
          <a:ln w="12700" cap="flat" cmpd="sng" algn="ctr">
            <a:solidFill>
              <a:sysClr val="window" lastClr="FFFFFF">
                <a:lumMod val="75000"/>
              </a:sysClr>
            </a:solidFill>
            <a:prstDash val="solid"/>
            <a:miter lim="800000"/>
          </a:ln>
          <a:effectLst/>
        </p:spPr>
      </p:cxnSp>
      <p:cxnSp>
        <p:nvCxnSpPr>
          <p:cNvPr id="107" name="直线连接符 68">
            <a:extLst>
              <a:ext uri="{FF2B5EF4-FFF2-40B4-BE49-F238E27FC236}">
                <a16:creationId xmlns:a16="http://schemas.microsoft.com/office/drawing/2014/main" id="{5555B509-F19D-42FB-8D08-98909E67B852}"/>
              </a:ext>
            </a:extLst>
          </p:cNvPr>
          <p:cNvCxnSpPr>
            <a:cxnSpLocks/>
          </p:cNvCxnSpPr>
          <p:nvPr/>
        </p:nvCxnSpPr>
        <p:spPr>
          <a:xfrm>
            <a:off x="4250549" y="3874621"/>
            <a:ext cx="0" cy="98425"/>
          </a:xfrm>
          <a:prstGeom prst="line">
            <a:avLst/>
          </a:prstGeom>
          <a:noFill/>
          <a:ln w="12700" cap="flat" cmpd="sng" algn="ctr">
            <a:solidFill>
              <a:sysClr val="window" lastClr="FFFFFF">
                <a:lumMod val="75000"/>
              </a:sysClr>
            </a:solidFill>
            <a:prstDash val="solid"/>
            <a:miter lim="800000"/>
          </a:ln>
          <a:effectLst/>
        </p:spPr>
      </p:cxnSp>
      <p:cxnSp>
        <p:nvCxnSpPr>
          <p:cNvPr id="108" name="直线连接符 112">
            <a:extLst>
              <a:ext uri="{FF2B5EF4-FFF2-40B4-BE49-F238E27FC236}">
                <a16:creationId xmlns:a16="http://schemas.microsoft.com/office/drawing/2014/main" id="{8D92C812-3E18-4F74-8771-D6D98C4EA107}"/>
              </a:ext>
            </a:extLst>
          </p:cNvPr>
          <p:cNvCxnSpPr>
            <a:cxnSpLocks/>
          </p:cNvCxnSpPr>
          <p:nvPr/>
        </p:nvCxnSpPr>
        <p:spPr>
          <a:xfrm>
            <a:off x="4421381" y="2944510"/>
            <a:ext cx="1404000" cy="307654"/>
          </a:xfrm>
          <a:prstGeom prst="line">
            <a:avLst/>
          </a:prstGeom>
          <a:noFill/>
          <a:ln w="12700" cap="flat" cmpd="sng" algn="ctr">
            <a:solidFill>
              <a:srgbClr val="EFBCBC"/>
            </a:solidFill>
            <a:prstDash val="solid"/>
            <a:miter lim="800000"/>
          </a:ln>
          <a:effectLst/>
        </p:spPr>
      </p:cxnSp>
      <p:grpSp>
        <p:nvGrpSpPr>
          <p:cNvPr id="109" name="组合 108">
            <a:extLst>
              <a:ext uri="{FF2B5EF4-FFF2-40B4-BE49-F238E27FC236}">
                <a16:creationId xmlns:a16="http://schemas.microsoft.com/office/drawing/2014/main" id="{1187E242-5C84-46F0-A18D-CA2EA05A275F}"/>
              </a:ext>
            </a:extLst>
          </p:cNvPr>
          <p:cNvGrpSpPr/>
          <p:nvPr/>
        </p:nvGrpSpPr>
        <p:grpSpPr>
          <a:xfrm>
            <a:off x="5708246" y="3215872"/>
            <a:ext cx="145624" cy="508345"/>
            <a:chOff x="6559976" y="2722626"/>
            <a:chExt cx="145624" cy="508345"/>
          </a:xfrm>
        </p:grpSpPr>
        <p:sp>
          <p:nvSpPr>
            <p:cNvPr id="110" name="上箭头 69">
              <a:extLst>
                <a:ext uri="{FF2B5EF4-FFF2-40B4-BE49-F238E27FC236}">
                  <a16:creationId xmlns:a16="http://schemas.microsoft.com/office/drawing/2014/main" id="{BF4C49A1-CD04-4F0E-875E-62EA72D87C1C}"/>
                </a:ext>
              </a:extLst>
            </p:cNvPr>
            <p:cNvSpPr/>
            <p:nvPr/>
          </p:nvSpPr>
          <p:spPr>
            <a:xfrm>
              <a:off x="6592135" y="2875371"/>
              <a:ext cx="85661" cy="355600"/>
            </a:xfrm>
            <a:prstGeom prst="upArrow">
              <a:avLst/>
            </a:prstGeom>
            <a:solidFill>
              <a:srgbClr val="1F45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1" name="三角形 134">
              <a:extLst>
                <a:ext uri="{FF2B5EF4-FFF2-40B4-BE49-F238E27FC236}">
                  <a16:creationId xmlns:a16="http://schemas.microsoft.com/office/drawing/2014/main" id="{915734F8-F546-47C0-ADA8-1C626B298AD2}"/>
                </a:ext>
              </a:extLst>
            </p:cNvPr>
            <p:cNvSpPr/>
            <p:nvPr/>
          </p:nvSpPr>
          <p:spPr>
            <a:xfrm>
              <a:off x="6559976" y="2774950"/>
              <a:ext cx="145624" cy="146942"/>
            </a:xfrm>
            <a:prstGeom prst="triangle">
              <a:avLst>
                <a:gd name="adj" fmla="val 52198"/>
              </a:avLst>
            </a:prstGeom>
            <a:solidFill>
              <a:srgbClr val="1F45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2" name="椭圆 111">
              <a:extLst>
                <a:ext uri="{FF2B5EF4-FFF2-40B4-BE49-F238E27FC236}">
                  <a16:creationId xmlns:a16="http://schemas.microsoft.com/office/drawing/2014/main" id="{0CD4F0C8-DAEB-4FFD-82EA-27C25FCA0728}"/>
                </a:ext>
              </a:extLst>
            </p:cNvPr>
            <p:cNvSpPr/>
            <p:nvPr/>
          </p:nvSpPr>
          <p:spPr>
            <a:xfrm>
              <a:off x="6598528" y="2722626"/>
              <a:ext cx="75295" cy="73025"/>
            </a:xfrm>
            <a:prstGeom prst="ellipse">
              <a:avLst/>
            </a:prstGeom>
            <a:solidFill>
              <a:srgbClr val="1F45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13" name="直线连接符 69">
            <a:extLst>
              <a:ext uri="{FF2B5EF4-FFF2-40B4-BE49-F238E27FC236}">
                <a16:creationId xmlns:a16="http://schemas.microsoft.com/office/drawing/2014/main" id="{9B53FE29-8AE1-484B-BDD0-9DC10B1140AF}"/>
              </a:ext>
            </a:extLst>
          </p:cNvPr>
          <p:cNvCxnSpPr>
            <a:cxnSpLocks/>
          </p:cNvCxnSpPr>
          <p:nvPr/>
        </p:nvCxnSpPr>
        <p:spPr>
          <a:xfrm>
            <a:off x="4167999" y="3909546"/>
            <a:ext cx="0" cy="98425"/>
          </a:xfrm>
          <a:prstGeom prst="line">
            <a:avLst/>
          </a:prstGeom>
          <a:noFill/>
          <a:ln w="12700" cap="flat" cmpd="sng" algn="ctr">
            <a:solidFill>
              <a:sysClr val="window" lastClr="FFFFFF">
                <a:lumMod val="75000"/>
              </a:sysClr>
            </a:solidFill>
            <a:prstDash val="solid"/>
            <a:miter lim="800000"/>
          </a:ln>
          <a:effectLst/>
        </p:spPr>
      </p:cxnSp>
      <p:grpSp>
        <p:nvGrpSpPr>
          <p:cNvPr id="114" name="组合 113">
            <a:extLst>
              <a:ext uri="{FF2B5EF4-FFF2-40B4-BE49-F238E27FC236}">
                <a16:creationId xmlns:a16="http://schemas.microsoft.com/office/drawing/2014/main" id="{04527F77-2C66-454F-8860-102A3942ECCF}"/>
              </a:ext>
            </a:extLst>
          </p:cNvPr>
          <p:cNvGrpSpPr/>
          <p:nvPr/>
        </p:nvGrpSpPr>
        <p:grpSpPr>
          <a:xfrm>
            <a:off x="5727595" y="2373364"/>
            <a:ext cx="83175" cy="961507"/>
            <a:chOff x="6574217" y="1880118"/>
            <a:chExt cx="83175" cy="961507"/>
          </a:xfrm>
        </p:grpSpPr>
        <p:cxnSp>
          <p:nvCxnSpPr>
            <p:cNvPr id="115" name="直线连接符 43">
              <a:extLst>
                <a:ext uri="{FF2B5EF4-FFF2-40B4-BE49-F238E27FC236}">
                  <a16:creationId xmlns:a16="http://schemas.microsoft.com/office/drawing/2014/main" id="{74C6E342-A027-4372-BB90-93B7AFE7D877}"/>
                </a:ext>
              </a:extLst>
            </p:cNvPr>
            <p:cNvCxnSpPr>
              <a:cxnSpLocks/>
            </p:cNvCxnSpPr>
            <p:nvPr/>
          </p:nvCxnSpPr>
          <p:spPr>
            <a:xfrm>
              <a:off x="6657392" y="1880118"/>
              <a:ext cx="0" cy="933062"/>
            </a:xfrm>
            <a:prstGeom prst="line">
              <a:avLst/>
            </a:prstGeom>
            <a:noFill/>
            <a:ln w="12700" cap="flat" cmpd="sng" algn="ctr">
              <a:solidFill>
                <a:sysClr val="window" lastClr="FFFFFF">
                  <a:lumMod val="75000"/>
                </a:sysClr>
              </a:solidFill>
              <a:prstDash val="solid"/>
              <a:miter lim="800000"/>
            </a:ln>
            <a:effectLst/>
          </p:spPr>
        </p:cxnSp>
        <p:cxnSp>
          <p:nvCxnSpPr>
            <p:cNvPr id="116" name="直线连接符 44">
              <a:extLst>
                <a:ext uri="{FF2B5EF4-FFF2-40B4-BE49-F238E27FC236}">
                  <a16:creationId xmlns:a16="http://schemas.microsoft.com/office/drawing/2014/main" id="{90F017B1-CFCA-4507-8118-AEF42A6E9DEC}"/>
                </a:ext>
              </a:extLst>
            </p:cNvPr>
            <p:cNvCxnSpPr>
              <a:cxnSpLocks/>
            </p:cNvCxnSpPr>
            <p:nvPr/>
          </p:nvCxnSpPr>
          <p:spPr>
            <a:xfrm>
              <a:off x="6579896" y="1914071"/>
              <a:ext cx="0" cy="927554"/>
            </a:xfrm>
            <a:prstGeom prst="line">
              <a:avLst/>
            </a:prstGeom>
            <a:noFill/>
            <a:ln w="12700" cap="flat" cmpd="sng" algn="ctr">
              <a:solidFill>
                <a:sysClr val="window" lastClr="FFFFFF">
                  <a:lumMod val="75000"/>
                </a:sysClr>
              </a:solidFill>
              <a:prstDash val="solid"/>
              <a:miter lim="800000"/>
            </a:ln>
            <a:effectLst/>
          </p:spPr>
        </p:cxnSp>
        <p:cxnSp>
          <p:nvCxnSpPr>
            <p:cNvPr id="117" name="直线连接符 81">
              <a:extLst>
                <a:ext uri="{FF2B5EF4-FFF2-40B4-BE49-F238E27FC236}">
                  <a16:creationId xmlns:a16="http://schemas.microsoft.com/office/drawing/2014/main" id="{2E8F9F2D-B419-40D1-9107-BA96D921F9FF}"/>
                </a:ext>
              </a:extLst>
            </p:cNvPr>
            <p:cNvCxnSpPr>
              <a:cxnSpLocks/>
            </p:cNvCxnSpPr>
            <p:nvPr/>
          </p:nvCxnSpPr>
          <p:spPr>
            <a:xfrm flipH="1">
              <a:off x="6574217" y="2610188"/>
              <a:ext cx="82892" cy="35836"/>
            </a:xfrm>
            <a:prstGeom prst="line">
              <a:avLst/>
            </a:prstGeom>
            <a:noFill/>
            <a:ln w="12700" cap="flat" cmpd="sng" algn="ctr">
              <a:solidFill>
                <a:sysClr val="window" lastClr="FFFFFF">
                  <a:lumMod val="75000"/>
                </a:sysClr>
              </a:solidFill>
              <a:prstDash val="solid"/>
              <a:miter lim="800000"/>
            </a:ln>
            <a:effectLst/>
          </p:spPr>
        </p:cxnSp>
        <p:cxnSp>
          <p:nvCxnSpPr>
            <p:cNvPr id="118" name="直线连接符 82">
              <a:extLst>
                <a:ext uri="{FF2B5EF4-FFF2-40B4-BE49-F238E27FC236}">
                  <a16:creationId xmlns:a16="http://schemas.microsoft.com/office/drawing/2014/main" id="{FF617D61-DD87-44F4-B78D-C75AF798010F}"/>
                </a:ext>
              </a:extLst>
            </p:cNvPr>
            <p:cNvCxnSpPr>
              <a:cxnSpLocks/>
            </p:cNvCxnSpPr>
            <p:nvPr/>
          </p:nvCxnSpPr>
          <p:spPr>
            <a:xfrm flipH="1">
              <a:off x="6574217" y="2518959"/>
              <a:ext cx="82892" cy="35836"/>
            </a:xfrm>
            <a:prstGeom prst="line">
              <a:avLst/>
            </a:prstGeom>
            <a:noFill/>
            <a:ln w="12700" cap="flat" cmpd="sng" algn="ctr">
              <a:solidFill>
                <a:sysClr val="window" lastClr="FFFFFF">
                  <a:lumMod val="75000"/>
                </a:sysClr>
              </a:solidFill>
              <a:prstDash val="solid"/>
              <a:miter lim="800000"/>
            </a:ln>
            <a:effectLst/>
          </p:spPr>
        </p:cxnSp>
        <p:cxnSp>
          <p:nvCxnSpPr>
            <p:cNvPr id="119" name="直线连接符 83">
              <a:extLst>
                <a:ext uri="{FF2B5EF4-FFF2-40B4-BE49-F238E27FC236}">
                  <a16:creationId xmlns:a16="http://schemas.microsoft.com/office/drawing/2014/main" id="{1D12881B-5582-4ADD-A720-11402D0ED23C}"/>
                </a:ext>
              </a:extLst>
            </p:cNvPr>
            <p:cNvCxnSpPr>
              <a:cxnSpLocks/>
            </p:cNvCxnSpPr>
            <p:nvPr/>
          </p:nvCxnSpPr>
          <p:spPr>
            <a:xfrm flipH="1">
              <a:off x="6574217" y="2426057"/>
              <a:ext cx="82892" cy="35836"/>
            </a:xfrm>
            <a:prstGeom prst="line">
              <a:avLst/>
            </a:prstGeom>
            <a:noFill/>
            <a:ln w="12700" cap="flat" cmpd="sng" algn="ctr">
              <a:solidFill>
                <a:sysClr val="window" lastClr="FFFFFF">
                  <a:lumMod val="75000"/>
                </a:sysClr>
              </a:solidFill>
              <a:prstDash val="solid"/>
              <a:miter lim="800000"/>
            </a:ln>
            <a:effectLst/>
          </p:spPr>
        </p:cxnSp>
        <p:cxnSp>
          <p:nvCxnSpPr>
            <p:cNvPr id="120" name="直线连接符 84">
              <a:extLst>
                <a:ext uri="{FF2B5EF4-FFF2-40B4-BE49-F238E27FC236}">
                  <a16:creationId xmlns:a16="http://schemas.microsoft.com/office/drawing/2014/main" id="{FF72B236-C9F7-44AA-A159-642BA0038AF5}"/>
                </a:ext>
              </a:extLst>
            </p:cNvPr>
            <p:cNvCxnSpPr>
              <a:cxnSpLocks/>
            </p:cNvCxnSpPr>
            <p:nvPr/>
          </p:nvCxnSpPr>
          <p:spPr>
            <a:xfrm flipH="1">
              <a:off x="6574217" y="2332436"/>
              <a:ext cx="82892" cy="35836"/>
            </a:xfrm>
            <a:prstGeom prst="line">
              <a:avLst/>
            </a:prstGeom>
            <a:noFill/>
            <a:ln w="12700" cap="flat" cmpd="sng" algn="ctr">
              <a:solidFill>
                <a:sysClr val="window" lastClr="FFFFFF">
                  <a:lumMod val="75000"/>
                </a:sysClr>
              </a:solidFill>
              <a:prstDash val="solid"/>
              <a:miter lim="800000"/>
            </a:ln>
            <a:effectLst/>
          </p:spPr>
        </p:cxnSp>
        <p:cxnSp>
          <p:nvCxnSpPr>
            <p:cNvPr id="121" name="直线连接符 85">
              <a:extLst>
                <a:ext uri="{FF2B5EF4-FFF2-40B4-BE49-F238E27FC236}">
                  <a16:creationId xmlns:a16="http://schemas.microsoft.com/office/drawing/2014/main" id="{05CF1821-7AFC-4F5A-88A5-6DD1CBF264D1}"/>
                </a:ext>
              </a:extLst>
            </p:cNvPr>
            <p:cNvCxnSpPr>
              <a:cxnSpLocks/>
            </p:cNvCxnSpPr>
            <p:nvPr/>
          </p:nvCxnSpPr>
          <p:spPr>
            <a:xfrm flipH="1">
              <a:off x="6574217" y="2239463"/>
              <a:ext cx="82892" cy="35836"/>
            </a:xfrm>
            <a:prstGeom prst="line">
              <a:avLst/>
            </a:prstGeom>
            <a:noFill/>
            <a:ln w="12700" cap="flat" cmpd="sng" algn="ctr">
              <a:solidFill>
                <a:sysClr val="window" lastClr="FFFFFF">
                  <a:lumMod val="75000"/>
                </a:sysClr>
              </a:solidFill>
              <a:prstDash val="solid"/>
              <a:miter lim="800000"/>
            </a:ln>
            <a:effectLst/>
          </p:spPr>
        </p:cxnSp>
        <p:cxnSp>
          <p:nvCxnSpPr>
            <p:cNvPr id="122" name="直线连接符 86">
              <a:extLst>
                <a:ext uri="{FF2B5EF4-FFF2-40B4-BE49-F238E27FC236}">
                  <a16:creationId xmlns:a16="http://schemas.microsoft.com/office/drawing/2014/main" id="{6AFCEF77-570A-4FE5-B450-5FE902CF9BBD}"/>
                </a:ext>
              </a:extLst>
            </p:cNvPr>
            <p:cNvCxnSpPr>
              <a:cxnSpLocks/>
            </p:cNvCxnSpPr>
            <p:nvPr/>
          </p:nvCxnSpPr>
          <p:spPr>
            <a:xfrm flipH="1">
              <a:off x="6574217" y="2151409"/>
              <a:ext cx="82892" cy="35836"/>
            </a:xfrm>
            <a:prstGeom prst="line">
              <a:avLst/>
            </a:prstGeom>
            <a:noFill/>
            <a:ln w="12700" cap="flat" cmpd="sng" algn="ctr">
              <a:solidFill>
                <a:sysClr val="window" lastClr="FFFFFF">
                  <a:lumMod val="75000"/>
                </a:sysClr>
              </a:solidFill>
              <a:prstDash val="solid"/>
              <a:miter lim="800000"/>
            </a:ln>
            <a:effectLst/>
          </p:spPr>
        </p:cxnSp>
        <p:cxnSp>
          <p:nvCxnSpPr>
            <p:cNvPr id="123" name="直线连接符 87">
              <a:extLst>
                <a:ext uri="{FF2B5EF4-FFF2-40B4-BE49-F238E27FC236}">
                  <a16:creationId xmlns:a16="http://schemas.microsoft.com/office/drawing/2014/main" id="{C06E8D29-1FD5-4F5F-92D4-3C1979A1757D}"/>
                </a:ext>
              </a:extLst>
            </p:cNvPr>
            <p:cNvCxnSpPr>
              <a:cxnSpLocks/>
            </p:cNvCxnSpPr>
            <p:nvPr/>
          </p:nvCxnSpPr>
          <p:spPr>
            <a:xfrm flipH="1">
              <a:off x="6574217" y="2059672"/>
              <a:ext cx="82892" cy="35836"/>
            </a:xfrm>
            <a:prstGeom prst="line">
              <a:avLst/>
            </a:prstGeom>
            <a:noFill/>
            <a:ln w="12700" cap="flat" cmpd="sng" algn="ctr">
              <a:solidFill>
                <a:sysClr val="window" lastClr="FFFFFF">
                  <a:lumMod val="75000"/>
                </a:sysClr>
              </a:solidFill>
              <a:prstDash val="solid"/>
              <a:miter lim="800000"/>
            </a:ln>
            <a:effectLst/>
          </p:spPr>
        </p:cxnSp>
        <p:cxnSp>
          <p:nvCxnSpPr>
            <p:cNvPr id="124" name="直线连接符 88">
              <a:extLst>
                <a:ext uri="{FF2B5EF4-FFF2-40B4-BE49-F238E27FC236}">
                  <a16:creationId xmlns:a16="http://schemas.microsoft.com/office/drawing/2014/main" id="{1D1D0C34-2F9B-4E54-98F6-7DD880D738E4}"/>
                </a:ext>
              </a:extLst>
            </p:cNvPr>
            <p:cNvCxnSpPr>
              <a:cxnSpLocks/>
            </p:cNvCxnSpPr>
            <p:nvPr/>
          </p:nvCxnSpPr>
          <p:spPr>
            <a:xfrm flipH="1">
              <a:off x="6574217" y="1963595"/>
              <a:ext cx="82892" cy="35836"/>
            </a:xfrm>
            <a:prstGeom prst="line">
              <a:avLst/>
            </a:prstGeom>
            <a:noFill/>
            <a:ln w="12700" cap="flat" cmpd="sng" algn="ctr">
              <a:solidFill>
                <a:sysClr val="window" lastClr="FFFFFF">
                  <a:lumMod val="75000"/>
                </a:sysClr>
              </a:solidFill>
              <a:prstDash val="solid"/>
              <a:miter lim="800000"/>
            </a:ln>
            <a:effectLst/>
          </p:spPr>
        </p:cxnSp>
        <p:sp>
          <p:nvSpPr>
            <p:cNvPr id="125" name="平行四边形 124">
              <a:extLst>
                <a:ext uri="{FF2B5EF4-FFF2-40B4-BE49-F238E27FC236}">
                  <a16:creationId xmlns:a16="http://schemas.microsoft.com/office/drawing/2014/main" id="{AFDE196D-F107-48BE-9BDC-711A9C6C16E5}"/>
                </a:ext>
              </a:extLst>
            </p:cNvPr>
            <p:cNvSpPr/>
            <p:nvPr/>
          </p:nvSpPr>
          <p:spPr>
            <a:xfrm rot="16200000" flipH="1">
              <a:off x="6555943" y="2734930"/>
              <a:ext cx="127822" cy="74511"/>
            </a:xfrm>
            <a:prstGeom prst="parallelogram">
              <a:avLst>
                <a:gd name="adj" fmla="val 42394"/>
              </a:avLst>
            </a:prstGeom>
            <a:solidFill>
              <a:srgbClr val="C00000">
                <a:alpha val="59216"/>
              </a:srgbClr>
            </a:solidFill>
            <a:ln w="1270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26" name="直线箭头连接符 41">
            <a:extLst>
              <a:ext uri="{FF2B5EF4-FFF2-40B4-BE49-F238E27FC236}">
                <a16:creationId xmlns:a16="http://schemas.microsoft.com/office/drawing/2014/main" id="{260CF76C-0364-4DC7-9B5F-E86F4BCEAE35}"/>
              </a:ext>
            </a:extLst>
          </p:cNvPr>
          <p:cNvCxnSpPr>
            <a:cxnSpLocks/>
          </p:cNvCxnSpPr>
          <p:nvPr/>
        </p:nvCxnSpPr>
        <p:spPr>
          <a:xfrm flipV="1">
            <a:off x="4070092" y="1937417"/>
            <a:ext cx="2754086" cy="1186544"/>
          </a:xfrm>
          <a:prstGeom prst="straightConnector1">
            <a:avLst/>
          </a:prstGeom>
          <a:noFill/>
          <a:ln w="19050" cap="flat" cmpd="sng" algn="ctr">
            <a:solidFill>
              <a:srgbClr val="878246"/>
            </a:solidFill>
            <a:prstDash val="dash"/>
            <a:round/>
            <a:headEnd type="none" w="med" len="med"/>
            <a:tailEnd type="arrow" w="med" len="med"/>
          </a:ln>
          <a:effectLst/>
        </p:spPr>
      </p:cxnSp>
      <p:cxnSp>
        <p:nvCxnSpPr>
          <p:cNvPr id="127" name="直线箭头连接符 42">
            <a:extLst>
              <a:ext uri="{FF2B5EF4-FFF2-40B4-BE49-F238E27FC236}">
                <a16:creationId xmlns:a16="http://schemas.microsoft.com/office/drawing/2014/main" id="{C55D31D5-884B-4273-AD48-3E391E6094C6}"/>
              </a:ext>
            </a:extLst>
          </p:cNvPr>
          <p:cNvCxnSpPr>
            <a:cxnSpLocks/>
          </p:cNvCxnSpPr>
          <p:nvPr/>
        </p:nvCxnSpPr>
        <p:spPr>
          <a:xfrm>
            <a:off x="4070092" y="3123961"/>
            <a:ext cx="0" cy="3102428"/>
          </a:xfrm>
          <a:prstGeom prst="straightConnector1">
            <a:avLst/>
          </a:prstGeom>
          <a:noFill/>
          <a:ln w="19050" cap="flat" cmpd="sng" algn="ctr">
            <a:solidFill>
              <a:srgbClr val="878246"/>
            </a:solidFill>
            <a:prstDash val="dash"/>
            <a:round/>
            <a:headEnd type="none" w="med" len="med"/>
            <a:tailEnd type="arrow" w="med" len="med"/>
          </a:ln>
          <a:effectLst/>
        </p:spPr>
      </p:cxnSp>
      <p:cxnSp>
        <p:nvCxnSpPr>
          <p:cNvPr id="128" name="直线箭头连接符 101">
            <a:extLst>
              <a:ext uri="{FF2B5EF4-FFF2-40B4-BE49-F238E27FC236}">
                <a16:creationId xmlns:a16="http://schemas.microsoft.com/office/drawing/2014/main" id="{CB9E18B6-F17B-49D2-AEB2-D42B11EA5BC1}"/>
              </a:ext>
            </a:extLst>
          </p:cNvPr>
          <p:cNvCxnSpPr>
            <a:cxnSpLocks/>
          </p:cNvCxnSpPr>
          <p:nvPr/>
        </p:nvCxnSpPr>
        <p:spPr>
          <a:xfrm flipV="1">
            <a:off x="3683733" y="3258799"/>
            <a:ext cx="3156985" cy="1358123"/>
          </a:xfrm>
          <a:prstGeom prst="straightConnector1">
            <a:avLst/>
          </a:prstGeom>
          <a:noFill/>
          <a:ln w="19050" cap="flat" cmpd="sng" algn="ctr">
            <a:solidFill>
              <a:srgbClr val="00B0F0"/>
            </a:solidFill>
            <a:prstDash val="dash"/>
            <a:round/>
            <a:headEnd type="none" w="med" len="med"/>
            <a:tailEnd type="arrow" w="med" len="med"/>
          </a:ln>
          <a:effectLst/>
        </p:spPr>
      </p:cxnSp>
      <p:cxnSp>
        <p:nvCxnSpPr>
          <p:cNvPr id="129" name="直线箭头连接符 104">
            <a:extLst>
              <a:ext uri="{FF2B5EF4-FFF2-40B4-BE49-F238E27FC236}">
                <a16:creationId xmlns:a16="http://schemas.microsoft.com/office/drawing/2014/main" id="{0CF6DE9E-CF11-47E0-896C-B71FA59E1792}"/>
              </a:ext>
            </a:extLst>
          </p:cNvPr>
          <p:cNvCxnSpPr>
            <a:cxnSpLocks/>
          </p:cNvCxnSpPr>
          <p:nvPr/>
        </p:nvCxnSpPr>
        <p:spPr>
          <a:xfrm>
            <a:off x="5242290" y="2188494"/>
            <a:ext cx="0" cy="3535971"/>
          </a:xfrm>
          <a:prstGeom prst="straightConnector1">
            <a:avLst/>
          </a:prstGeom>
          <a:noFill/>
          <a:ln w="19050" cap="flat" cmpd="sng" algn="ctr">
            <a:solidFill>
              <a:srgbClr val="00B0F0"/>
            </a:solidFill>
            <a:prstDash val="dash"/>
            <a:round/>
            <a:headEnd type="none" w="med" len="med"/>
            <a:tailEnd type="arrow" w="med" len="med"/>
          </a:ln>
          <a:effectLst/>
        </p:spPr>
      </p:cxnSp>
      <p:cxnSp>
        <p:nvCxnSpPr>
          <p:cNvPr id="130" name="直线连接符 90">
            <a:extLst>
              <a:ext uri="{FF2B5EF4-FFF2-40B4-BE49-F238E27FC236}">
                <a16:creationId xmlns:a16="http://schemas.microsoft.com/office/drawing/2014/main" id="{DEA4F664-0707-466C-8C77-A2AE5861C269}"/>
              </a:ext>
            </a:extLst>
          </p:cNvPr>
          <p:cNvCxnSpPr>
            <a:cxnSpLocks/>
          </p:cNvCxnSpPr>
          <p:nvPr/>
        </p:nvCxnSpPr>
        <p:spPr>
          <a:xfrm flipV="1">
            <a:off x="5241149" y="3847383"/>
            <a:ext cx="3034297" cy="95826"/>
          </a:xfrm>
          <a:prstGeom prst="line">
            <a:avLst/>
          </a:prstGeom>
          <a:noFill/>
          <a:ln w="19050" cap="flat" cmpd="sng" algn="ctr">
            <a:solidFill>
              <a:sysClr val="window" lastClr="FFFFFF">
                <a:lumMod val="50000"/>
              </a:sysClr>
            </a:solidFill>
            <a:prstDash val="solid"/>
            <a:miter lim="800000"/>
          </a:ln>
          <a:effectLst/>
        </p:spPr>
      </p:cxnSp>
      <p:cxnSp>
        <p:nvCxnSpPr>
          <p:cNvPr id="131" name="直线箭头连接符 126">
            <a:extLst>
              <a:ext uri="{FF2B5EF4-FFF2-40B4-BE49-F238E27FC236}">
                <a16:creationId xmlns:a16="http://schemas.microsoft.com/office/drawing/2014/main" id="{AB30C19D-2223-4391-A172-D661BF81A177}"/>
              </a:ext>
            </a:extLst>
          </p:cNvPr>
          <p:cNvCxnSpPr>
            <a:cxnSpLocks/>
            <a:stCxn id="135" idx="2"/>
          </p:cNvCxnSpPr>
          <p:nvPr/>
        </p:nvCxnSpPr>
        <p:spPr>
          <a:xfrm flipH="1">
            <a:off x="6923268" y="3848190"/>
            <a:ext cx="1389054" cy="33190"/>
          </a:xfrm>
          <a:prstGeom prst="straightConnector1">
            <a:avLst/>
          </a:prstGeom>
          <a:noFill/>
          <a:ln w="28575" cap="flat" cmpd="sng" algn="ctr">
            <a:solidFill>
              <a:sysClr val="windowText" lastClr="000000">
                <a:lumMod val="75000"/>
                <a:lumOff val="25000"/>
              </a:sysClr>
            </a:solidFill>
            <a:prstDash val="solid"/>
            <a:round/>
            <a:headEnd type="none" w="med" len="med"/>
            <a:tailEnd type="arrow" w="med" len="med"/>
          </a:ln>
          <a:effectLst/>
        </p:spPr>
      </p:cxnSp>
      <p:cxnSp>
        <p:nvCxnSpPr>
          <p:cNvPr id="132" name="直线连接符 108">
            <a:extLst>
              <a:ext uri="{FF2B5EF4-FFF2-40B4-BE49-F238E27FC236}">
                <a16:creationId xmlns:a16="http://schemas.microsoft.com/office/drawing/2014/main" id="{CEB550DC-3F93-410C-A1C7-6B8247247400}"/>
              </a:ext>
            </a:extLst>
          </p:cNvPr>
          <p:cNvCxnSpPr>
            <a:cxnSpLocks/>
            <a:endCxn id="135" idx="1"/>
          </p:cNvCxnSpPr>
          <p:nvPr/>
        </p:nvCxnSpPr>
        <p:spPr>
          <a:xfrm>
            <a:off x="5782293" y="3242027"/>
            <a:ext cx="2550074" cy="558725"/>
          </a:xfrm>
          <a:prstGeom prst="line">
            <a:avLst/>
          </a:prstGeom>
          <a:noFill/>
          <a:ln w="12700" cap="flat" cmpd="sng" algn="ctr">
            <a:solidFill>
              <a:srgbClr val="FF0000"/>
            </a:solidFill>
            <a:prstDash val="solid"/>
            <a:miter lim="800000"/>
          </a:ln>
          <a:effectLst/>
        </p:spPr>
      </p:cxnSp>
      <p:sp>
        <p:nvSpPr>
          <p:cNvPr id="133" name="文本框 132">
            <a:extLst>
              <a:ext uri="{FF2B5EF4-FFF2-40B4-BE49-F238E27FC236}">
                <a16:creationId xmlns:a16="http://schemas.microsoft.com/office/drawing/2014/main" id="{8A08D9B3-8514-4280-A6D8-C8D2EE77A727}"/>
              </a:ext>
            </a:extLst>
          </p:cNvPr>
          <p:cNvSpPr txBox="1"/>
          <p:nvPr/>
        </p:nvSpPr>
        <p:spPr>
          <a:xfrm>
            <a:off x="8375788" y="3629172"/>
            <a:ext cx="300082" cy="369332"/>
          </a:xfrm>
          <a:prstGeom prst="rect">
            <a:avLst/>
          </a:prstGeom>
          <a:noFill/>
        </p:spPr>
        <p:txBody>
          <a:bodyPr wrap="none" rtlCol="0">
            <a:spAutoFit/>
          </a:bodyPr>
          <a:lstStyle/>
          <a:p>
            <a:pPr eaLnBrk="1" fontAlgn="auto" hangingPunct="1">
              <a:spcBef>
                <a:spcPts val="0"/>
              </a:spcBef>
              <a:spcAft>
                <a:spcPts val="0"/>
              </a:spcAft>
            </a:pPr>
            <a:r>
              <a:rPr lang="en-US" altLang="zh-CN" sz="1800" b="1" i="1" dirty="0">
                <a:solidFill>
                  <a:prstClr val="black"/>
                </a:solidFill>
                <a:ea typeface="宋体" panose="02010600030101010101" pitchFamily="2" charset="-122"/>
                <a:cs typeface="Times New Roman" panose="02020603050405020304" pitchFamily="18" charset="0"/>
              </a:rPr>
              <a:t>o</a:t>
            </a:r>
            <a:endParaRPr lang="zh-CN" altLang="en-US" sz="1800" b="1" i="1" dirty="0">
              <a:solidFill>
                <a:prstClr val="black"/>
              </a:solidFill>
              <a:ea typeface="宋体" panose="02010600030101010101" pitchFamily="2" charset="-122"/>
              <a:cs typeface="Times New Roman" panose="02020603050405020304" pitchFamily="18" charset="0"/>
            </a:endParaRPr>
          </a:p>
        </p:txBody>
      </p:sp>
      <p:sp>
        <p:nvSpPr>
          <p:cNvPr id="134" name="文本框 133">
            <a:extLst>
              <a:ext uri="{FF2B5EF4-FFF2-40B4-BE49-F238E27FC236}">
                <a16:creationId xmlns:a16="http://schemas.microsoft.com/office/drawing/2014/main" id="{EAEA0DA4-AA02-46E9-963A-D166A93381BC}"/>
              </a:ext>
            </a:extLst>
          </p:cNvPr>
          <p:cNvSpPr txBox="1"/>
          <p:nvPr/>
        </p:nvSpPr>
        <p:spPr>
          <a:xfrm>
            <a:off x="5851421" y="2939229"/>
            <a:ext cx="300082" cy="369332"/>
          </a:xfrm>
          <a:prstGeom prst="rect">
            <a:avLst/>
          </a:prstGeom>
          <a:noFill/>
        </p:spPr>
        <p:txBody>
          <a:bodyPr wrap="none" rtlCol="0">
            <a:spAutoFit/>
          </a:bodyPr>
          <a:lstStyle/>
          <a:p>
            <a:pPr eaLnBrk="1" fontAlgn="auto" hangingPunct="1">
              <a:spcBef>
                <a:spcPts val="0"/>
              </a:spcBef>
              <a:spcAft>
                <a:spcPts val="0"/>
              </a:spcAft>
            </a:pPr>
            <a:r>
              <a:rPr lang="en-US" altLang="zh-CN" sz="1800" b="1" i="1" dirty="0">
                <a:solidFill>
                  <a:prstClr val="black"/>
                </a:solidFill>
                <a:ea typeface="宋体" panose="02010600030101010101" pitchFamily="2" charset="-122"/>
                <a:cs typeface="Times New Roman" panose="02020603050405020304" pitchFamily="18" charset="0"/>
              </a:rPr>
              <a:t>p</a:t>
            </a:r>
            <a:endParaRPr lang="zh-CN" altLang="en-US" sz="1800" b="1" i="1" dirty="0">
              <a:solidFill>
                <a:prstClr val="black"/>
              </a:solidFill>
              <a:ea typeface="宋体" panose="02010600030101010101" pitchFamily="2" charset="-122"/>
              <a:cs typeface="Times New Roman" panose="02020603050405020304" pitchFamily="18" charset="0"/>
            </a:endParaRPr>
          </a:p>
        </p:txBody>
      </p:sp>
      <p:sp>
        <p:nvSpPr>
          <p:cNvPr id="135" name="椭圆 134">
            <a:extLst>
              <a:ext uri="{FF2B5EF4-FFF2-40B4-BE49-F238E27FC236}">
                <a16:creationId xmlns:a16="http://schemas.microsoft.com/office/drawing/2014/main" id="{8B45C8A1-51BA-483E-B64A-71B92D0AC728}"/>
              </a:ext>
            </a:extLst>
          </p:cNvPr>
          <p:cNvSpPr/>
          <p:nvPr/>
        </p:nvSpPr>
        <p:spPr>
          <a:xfrm>
            <a:off x="8312322" y="3781103"/>
            <a:ext cx="136875" cy="134173"/>
          </a:xfrm>
          <a:prstGeom prst="ellipse">
            <a:avLst/>
          </a:prstGeom>
          <a:solidFill>
            <a:srgbClr val="1F45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6" name="文本框 135">
            <a:extLst>
              <a:ext uri="{FF2B5EF4-FFF2-40B4-BE49-F238E27FC236}">
                <a16:creationId xmlns:a16="http://schemas.microsoft.com/office/drawing/2014/main" id="{3AEDBC7A-1DA3-4789-9A1A-ED63EDC89951}"/>
              </a:ext>
            </a:extLst>
          </p:cNvPr>
          <p:cNvSpPr txBox="1"/>
          <p:nvPr/>
        </p:nvSpPr>
        <p:spPr>
          <a:xfrm>
            <a:off x="2748483" y="3630487"/>
            <a:ext cx="325730" cy="369332"/>
          </a:xfrm>
          <a:prstGeom prst="rect">
            <a:avLst/>
          </a:prstGeom>
          <a:noFill/>
        </p:spPr>
        <p:txBody>
          <a:bodyPr wrap="none" rtlCol="0">
            <a:spAutoFit/>
          </a:bodyPr>
          <a:lstStyle/>
          <a:p>
            <a:pPr eaLnBrk="1" fontAlgn="auto" hangingPunct="1">
              <a:spcBef>
                <a:spcPts val="0"/>
              </a:spcBef>
              <a:spcAft>
                <a:spcPts val="0"/>
              </a:spcAft>
            </a:pPr>
            <a:r>
              <a:rPr lang="en-US" altLang="zh-CN" sz="1800" i="1" dirty="0" err="1">
                <a:solidFill>
                  <a:prstClr val="black"/>
                </a:solidFill>
                <a:ea typeface="宋体" panose="02010600030101010101" pitchFamily="2" charset="-122"/>
                <a:cs typeface="Times New Roman" panose="02020603050405020304" pitchFamily="18" charset="0"/>
              </a:rPr>
              <a:t>t</a:t>
            </a:r>
            <a:r>
              <a:rPr lang="en-US" altLang="zh-CN" sz="1800" i="1" baseline="-25000" dirty="0" err="1">
                <a:solidFill>
                  <a:prstClr val="black"/>
                </a:solidFill>
                <a:ea typeface="宋体" panose="02010600030101010101" pitchFamily="2" charset="-122"/>
                <a:cs typeface="Times New Roman" panose="02020603050405020304" pitchFamily="18" charset="0"/>
              </a:rPr>
              <a:t>n</a:t>
            </a:r>
            <a:endParaRPr lang="zh-CN" altLang="en-US" sz="1800" i="1" baseline="-25000" dirty="0">
              <a:solidFill>
                <a:prstClr val="black"/>
              </a:solidFill>
              <a:ea typeface="宋体" panose="02010600030101010101" pitchFamily="2" charset="-122"/>
              <a:cs typeface="Times New Roman" panose="02020603050405020304" pitchFamily="18" charset="0"/>
            </a:endParaRPr>
          </a:p>
        </p:txBody>
      </p:sp>
      <p:sp>
        <p:nvSpPr>
          <p:cNvPr id="137" name="文本框 136">
            <a:extLst>
              <a:ext uri="{FF2B5EF4-FFF2-40B4-BE49-F238E27FC236}">
                <a16:creationId xmlns:a16="http://schemas.microsoft.com/office/drawing/2014/main" id="{1DC404CD-B516-4E9F-B474-3A1A005A0324}"/>
              </a:ext>
            </a:extLst>
          </p:cNvPr>
          <p:cNvSpPr txBox="1"/>
          <p:nvPr/>
        </p:nvSpPr>
        <p:spPr>
          <a:xfrm>
            <a:off x="112491" y="3303676"/>
            <a:ext cx="292068" cy="369332"/>
          </a:xfrm>
          <a:prstGeom prst="rect">
            <a:avLst/>
          </a:prstGeom>
          <a:noFill/>
        </p:spPr>
        <p:txBody>
          <a:bodyPr wrap="none" rtlCol="0">
            <a:spAutoFit/>
          </a:bodyPr>
          <a:lstStyle/>
          <a:p>
            <a:pPr eaLnBrk="1" fontAlgn="auto" hangingPunct="1">
              <a:spcBef>
                <a:spcPts val="0"/>
              </a:spcBef>
              <a:spcAft>
                <a:spcPts val="0"/>
              </a:spcAft>
            </a:pPr>
            <a:r>
              <a:rPr lang="en-US" altLang="zh-CN" sz="1800" i="1" dirty="0" err="1">
                <a:solidFill>
                  <a:prstClr val="black"/>
                </a:solidFill>
                <a:ea typeface="宋体" panose="02010600030101010101" pitchFamily="2" charset="-122"/>
                <a:cs typeface="Times New Roman" panose="02020603050405020304" pitchFamily="18" charset="0"/>
              </a:rPr>
              <a:t>t</a:t>
            </a:r>
            <a:r>
              <a:rPr lang="en-US" altLang="zh-CN" sz="1800" i="1" baseline="-25000" dirty="0" err="1">
                <a:solidFill>
                  <a:prstClr val="black"/>
                </a:solidFill>
                <a:ea typeface="宋体" panose="02010600030101010101" pitchFamily="2" charset="-122"/>
                <a:cs typeface="Times New Roman" panose="02020603050405020304" pitchFamily="18" charset="0"/>
              </a:rPr>
              <a:t>f</a:t>
            </a:r>
            <a:endParaRPr lang="zh-CN" altLang="en-US" sz="1800" i="1" baseline="-25000" dirty="0">
              <a:solidFill>
                <a:prstClr val="black"/>
              </a:solidFill>
              <a:ea typeface="宋体" panose="02010600030101010101" pitchFamily="2" charset="-122"/>
              <a:cs typeface="Times New Roman" panose="02020603050405020304" pitchFamily="18" charset="0"/>
            </a:endParaRPr>
          </a:p>
        </p:txBody>
      </p:sp>
      <p:cxnSp>
        <p:nvCxnSpPr>
          <p:cNvPr id="138" name="直线连接符 109">
            <a:extLst>
              <a:ext uri="{FF2B5EF4-FFF2-40B4-BE49-F238E27FC236}">
                <a16:creationId xmlns:a16="http://schemas.microsoft.com/office/drawing/2014/main" id="{F6700BD3-0BFD-466C-9B51-C0937667E74E}"/>
              </a:ext>
            </a:extLst>
          </p:cNvPr>
          <p:cNvCxnSpPr>
            <a:cxnSpLocks/>
          </p:cNvCxnSpPr>
          <p:nvPr/>
        </p:nvCxnSpPr>
        <p:spPr>
          <a:xfrm>
            <a:off x="1065305" y="2197355"/>
            <a:ext cx="2122791" cy="481638"/>
          </a:xfrm>
          <a:prstGeom prst="line">
            <a:avLst/>
          </a:prstGeom>
          <a:noFill/>
          <a:ln w="12700" cap="flat" cmpd="sng" algn="ctr">
            <a:solidFill>
              <a:srgbClr val="FF0000"/>
            </a:solidFill>
            <a:prstDash val="dash"/>
            <a:miter lim="800000"/>
          </a:ln>
          <a:effectLst/>
        </p:spPr>
      </p:cxnSp>
      <p:sp>
        <p:nvSpPr>
          <p:cNvPr id="139" name="椭圆 138">
            <a:extLst>
              <a:ext uri="{FF2B5EF4-FFF2-40B4-BE49-F238E27FC236}">
                <a16:creationId xmlns:a16="http://schemas.microsoft.com/office/drawing/2014/main" id="{14D9FD3C-BD9E-44C0-A2DF-1C01540B541E}"/>
              </a:ext>
            </a:extLst>
          </p:cNvPr>
          <p:cNvSpPr/>
          <p:nvPr/>
        </p:nvSpPr>
        <p:spPr>
          <a:xfrm>
            <a:off x="2954181" y="2603465"/>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0" name="椭圆 139">
            <a:extLst>
              <a:ext uri="{FF2B5EF4-FFF2-40B4-BE49-F238E27FC236}">
                <a16:creationId xmlns:a16="http://schemas.microsoft.com/office/drawing/2014/main" id="{49733E65-3E81-4EF9-963E-C7D89D16D713}"/>
              </a:ext>
            </a:extLst>
          </p:cNvPr>
          <p:cNvSpPr/>
          <p:nvPr/>
        </p:nvSpPr>
        <p:spPr>
          <a:xfrm>
            <a:off x="2753287" y="2548045"/>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1" name="椭圆 140">
            <a:extLst>
              <a:ext uri="{FF2B5EF4-FFF2-40B4-BE49-F238E27FC236}">
                <a16:creationId xmlns:a16="http://schemas.microsoft.com/office/drawing/2014/main" id="{002280E6-1D98-4CEB-A441-98F9F25D94E9}"/>
              </a:ext>
            </a:extLst>
          </p:cNvPr>
          <p:cNvSpPr/>
          <p:nvPr/>
        </p:nvSpPr>
        <p:spPr>
          <a:xfrm>
            <a:off x="2427701" y="2482234"/>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2" name="椭圆 141">
            <a:extLst>
              <a:ext uri="{FF2B5EF4-FFF2-40B4-BE49-F238E27FC236}">
                <a16:creationId xmlns:a16="http://schemas.microsoft.com/office/drawing/2014/main" id="{6FC39130-B12C-4C41-AB73-05382221CA3C}"/>
              </a:ext>
            </a:extLst>
          </p:cNvPr>
          <p:cNvSpPr/>
          <p:nvPr/>
        </p:nvSpPr>
        <p:spPr>
          <a:xfrm>
            <a:off x="2102115" y="2406032"/>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3" name="椭圆 142">
            <a:extLst>
              <a:ext uri="{FF2B5EF4-FFF2-40B4-BE49-F238E27FC236}">
                <a16:creationId xmlns:a16="http://schemas.microsoft.com/office/drawing/2014/main" id="{9D0C63B9-5B84-4ABB-A08E-83907EB74589}"/>
              </a:ext>
            </a:extLst>
          </p:cNvPr>
          <p:cNvSpPr/>
          <p:nvPr/>
        </p:nvSpPr>
        <p:spPr>
          <a:xfrm>
            <a:off x="1776529" y="2329830"/>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4" name="椭圆 143">
            <a:extLst>
              <a:ext uri="{FF2B5EF4-FFF2-40B4-BE49-F238E27FC236}">
                <a16:creationId xmlns:a16="http://schemas.microsoft.com/office/drawing/2014/main" id="{E5F3B21F-C34F-4CD1-81E0-EB83CDFC13A9}"/>
              </a:ext>
            </a:extLst>
          </p:cNvPr>
          <p:cNvSpPr/>
          <p:nvPr/>
        </p:nvSpPr>
        <p:spPr>
          <a:xfrm>
            <a:off x="1066480" y="2170500"/>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5" name="椭圆 144">
            <a:extLst>
              <a:ext uri="{FF2B5EF4-FFF2-40B4-BE49-F238E27FC236}">
                <a16:creationId xmlns:a16="http://schemas.microsoft.com/office/drawing/2014/main" id="{0EEB0788-2253-4319-8C45-B70949444B43}"/>
              </a:ext>
            </a:extLst>
          </p:cNvPr>
          <p:cNvSpPr/>
          <p:nvPr/>
        </p:nvSpPr>
        <p:spPr>
          <a:xfrm>
            <a:off x="1364354" y="2239772"/>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6" name="椭圆 145">
            <a:extLst>
              <a:ext uri="{FF2B5EF4-FFF2-40B4-BE49-F238E27FC236}">
                <a16:creationId xmlns:a16="http://schemas.microsoft.com/office/drawing/2014/main" id="{EEAD948C-0458-4EAC-9DD1-9139E7DD0A65}"/>
              </a:ext>
            </a:extLst>
          </p:cNvPr>
          <p:cNvSpPr/>
          <p:nvPr/>
        </p:nvSpPr>
        <p:spPr>
          <a:xfrm>
            <a:off x="1568709" y="2288262"/>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7" name="椭圆 146">
            <a:extLst>
              <a:ext uri="{FF2B5EF4-FFF2-40B4-BE49-F238E27FC236}">
                <a16:creationId xmlns:a16="http://schemas.microsoft.com/office/drawing/2014/main" id="{8AC6FE66-60B3-419E-81D5-9695703D53A7}"/>
              </a:ext>
            </a:extLst>
          </p:cNvPr>
          <p:cNvSpPr/>
          <p:nvPr/>
        </p:nvSpPr>
        <p:spPr>
          <a:xfrm>
            <a:off x="1939320" y="2378316"/>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8" name="椭圆 147">
            <a:extLst>
              <a:ext uri="{FF2B5EF4-FFF2-40B4-BE49-F238E27FC236}">
                <a16:creationId xmlns:a16="http://schemas.microsoft.com/office/drawing/2014/main" id="{8D199C57-A6A5-4BE3-B29E-CB7324A2C518}"/>
              </a:ext>
            </a:extLst>
          </p:cNvPr>
          <p:cNvSpPr/>
          <p:nvPr/>
        </p:nvSpPr>
        <p:spPr>
          <a:xfrm>
            <a:off x="2237194" y="2437197"/>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49" name="椭圆 148">
            <a:extLst>
              <a:ext uri="{FF2B5EF4-FFF2-40B4-BE49-F238E27FC236}">
                <a16:creationId xmlns:a16="http://schemas.microsoft.com/office/drawing/2014/main" id="{4B0A977C-3514-4DEB-A5AD-AB5EAABD706A}"/>
              </a:ext>
            </a:extLst>
          </p:cNvPr>
          <p:cNvSpPr/>
          <p:nvPr/>
        </p:nvSpPr>
        <p:spPr>
          <a:xfrm>
            <a:off x="2587023" y="2516860"/>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50" name="椭圆 149">
            <a:extLst>
              <a:ext uri="{FF2B5EF4-FFF2-40B4-BE49-F238E27FC236}">
                <a16:creationId xmlns:a16="http://schemas.microsoft.com/office/drawing/2014/main" id="{A0DD70A1-02CE-4B18-A165-82687FC5BBF0}"/>
              </a:ext>
            </a:extLst>
          </p:cNvPr>
          <p:cNvSpPr/>
          <p:nvPr/>
        </p:nvSpPr>
        <p:spPr>
          <a:xfrm>
            <a:off x="3123890" y="2638087"/>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51" name="椭圆 150">
            <a:extLst>
              <a:ext uri="{FF2B5EF4-FFF2-40B4-BE49-F238E27FC236}">
                <a16:creationId xmlns:a16="http://schemas.microsoft.com/office/drawing/2014/main" id="{CDFF632C-4397-49BB-A304-2009C87F991E}"/>
              </a:ext>
            </a:extLst>
          </p:cNvPr>
          <p:cNvSpPr/>
          <p:nvPr/>
        </p:nvSpPr>
        <p:spPr>
          <a:xfrm>
            <a:off x="1211960" y="2212057"/>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cxnSp>
        <p:nvCxnSpPr>
          <p:cNvPr id="152" name="直线箭头连接符 126">
            <a:extLst>
              <a:ext uri="{FF2B5EF4-FFF2-40B4-BE49-F238E27FC236}">
                <a16:creationId xmlns:a16="http://schemas.microsoft.com/office/drawing/2014/main" id="{66B91473-D286-48C8-8905-81E54D4043EC}"/>
              </a:ext>
            </a:extLst>
          </p:cNvPr>
          <p:cNvCxnSpPr>
            <a:cxnSpLocks/>
            <a:stCxn id="133" idx="1"/>
          </p:cNvCxnSpPr>
          <p:nvPr/>
        </p:nvCxnSpPr>
        <p:spPr>
          <a:xfrm flipH="1" flipV="1">
            <a:off x="7142502" y="3545653"/>
            <a:ext cx="1233286" cy="268185"/>
          </a:xfrm>
          <a:prstGeom prst="straightConnector1">
            <a:avLst/>
          </a:prstGeom>
          <a:noFill/>
          <a:ln w="28575" cap="flat" cmpd="sng" algn="ctr">
            <a:solidFill>
              <a:sysClr val="windowText" lastClr="000000">
                <a:lumMod val="75000"/>
                <a:lumOff val="25000"/>
              </a:sysClr>
            </a:solidFill>
            <a:prstDash val="solid"/>
            <a:round/>
            <a:headEnd type="none" w="med" len="med"/>
            <a:tailEnd type="arrow" w="med" len="med"/>
          </a:ln>
          <a:effectLst/>
        </p:spPr>
      </p:cxnSp>
      <p:sp>
        <p:nvSpPr>
          <p:cNvPr id="153" name="文本框 152">
            <a:extLst>
              <a:ext uri="{FF2B5EF4-FFF2-40B4-BE49-F238E27FC236}">
                <a16:creationId xmlns:a16="http://schemas.microsoft.com/office/drawing/2014/main" id="{0015B0EA-0DD8-41CE-8616-ADE576CEFC5C}"/>
              </a:ext>
            </a:extLst>
          </p:cNvPr>
          <p:cNvSpPr txBox="1"/>
          <p:nvPr/>
        </p:nvSpPr>
        <p:spPr>
          <a:xfrm>
            <a:off x="7518457" y="3370644"/>
            <a:ext cx="300082" cy="369332"/>
          </a:xfrm>
          <a:prstGeom prst="rect">
            <a:avLst/>
          </a:prstGeom>
          <a:noFill/>
        </p:spPr>
        <p:txBody>
          <a:bodyPr wrap="none" rtlCol="0">
            <a:spAutoFit/>
          </a:bodyPr>
          <a:lstStyle/>
          <a:p>
            <a:pPr eaLnBrk="1" fontAlgn="auto" hangingPunct="1">
              <a:spcBef>
                <a:spcPts val="0"/>
              </a:spcBef>
              <a:spcAft>
                <a:spcPts val="0"/>
              </a:spcAft>
            </a:pPr>
            <a:r>
              <a:rPr lang="en-US" altLang="zh-CN" sz="1800" b="1" i="1" dirty="0">
                <a:solidFill>
                  <a:prstClr val="black"/>
                </a:solidFill>
                <a:ea typeface="宋体" panose="02010600030101010101" pitchFamily="2" charset="-122"/>
                <a:cs typeface="Times New Roman" panose="02020603050405020304" pitchFamily="18" charset="0"/>
              </a:rPr>
              <a:t>d</a:t>
            </a:r>
            <a:endParaRPr lang="zh-CN" altLang="en-US" sz="1800" b="1" i="1" dirty="0">
              <a:solidFill>
                <a:prstClr val="black"/>
              </a:solidFill>
              <a:ea typeface="宋体" panose="02010600030101010101" pitchFamily="2" charset="-122"/>
              <a:cs typeface="Times New Roman" panose="02020603050405020304" pitchFamily="18" charset="0"/>
            </a:endParaRPr>
          </a:p>
        </p:txBody>
      </p:sp>
      <p:sp>
        <p:nvSpPr>
          <p:cNvPr id="154" name="文本框 153">
            <a:extLst>
              <a:ext uri="{FF2B5EF4-FFF2-40B4-BE49-F238E27FC236}">
                <a16:creationId xmlns:a16="http://schemas.microsoft.com/office/drawing/2014/main" id="{A7466DD4-EE7C-4F64-95DE-B8789469DC98}"/>
              </a:ext>
            </a:extLst>
          </p:cNvPr>
          <p:cNvSpPr txBox="1"/>
          <p:nvPr/>
        </p:nvSpPr>
        <p:spPr>
          <a:xfrm rot="995540">
            <a:off x="1874097" y="1383317"/>
            <a:ext cx="851515" cy="369332"/>
          </a:xfrm>
          <a:prstGeom prst="rect">
            <a:avLst/>
          </a:prstGeom>
          <a:noFill/>
        </p:spPr>
        <p:txBody>
          <a:bodyPr wrap="none" rtlCol="0">
            <a:spAutoFit/>
          </a:bodyPr>
          <a:lstStyle/>
          <a:p>
            <a:pPr eaLnBrk="1" fontAlgn="auto" hangingPunct="1">
              <a:spcBef>
                <a:spcPts val="0"/>
              </a:spcBef>
              <a:spcAft>
                <a:spcPts val="0"/>
              </a:spcAft>
            </a:pPr>
            <a:r>
              <a:rPr lang="en-US" altLang="zh-CN" sz="1800" i="1" dirty="0">
                <a:solidFill>
                  <a:prstClr val="black"/>
                </a:solidFill>
                <a:ea typeface="宋体" panose="02010600030101010101" pitchFamily="2" charset="-122"/>
                <a:cs typeface="Times New Roman" panose="02020603050405020304" pitchFamily="18" charset="0"/>
              </a:rPr>
              <a:t>volume</a:t>
            </a:r>
            <a:endParaRPr lang="zh-CN" altLang="en-US" sz="1800" i="1" baseline="-25000" dirty="0">
              <a:solidFill>
                <a:prstClr val="black"/>
              </a:solidFill>
              <a:ea typeface="宋体" panose="02010600030101010101" pitchFamily="2" charset="-122"/>
              <a:cs typeface="Times New Roman" panose="02020603050405020304" pitchFamily="18" charset="0"/>
            </a:endParaRPr>
          </a:p>
        </p:txBody>
      </p:sp>
      <p:sp>
        <p:nvSpPr>
          <p:cNvPr id="155" name="Rectangle 8">
            <a:extLst>
              <a:ext uri="{FF2B5EF4-FFF2-40B4-BE49-F238E27FC236}">
                <a16:creationId xmlns:a16="http://schemas.microsoft.com/office/drawing/2014/main" id="{ABCF002E-724D-4D16-9272-0C4FDE7C9EDC}"/>
              </a:ext>
            </a:extLst>
          </p:cNvPr>
          <p:cNvSpPr/>
          <p:nvPr/>
        </p:nvSpPr>
        <p:spPr>
          <a:xfrm>
            <a:off x="7338288" y="4671619"/>
            <a:ext cx="4060811" cy="1015663"/>
          </a:xfrm>
          <a:prstGeom prst="rect">
            <a:avLst/>
          </a:prstGeom>
        </p:spPr>
        <p:txBody>
          <a:bodyPr wrap="square">
            <a:spAutoFit/>
          </a:bodyPr>
          <a:lstStyle/>
          <a:p>
            <a:pPr algn="just" eaLnBrk="1" fontAlgn="auto" hangingPunct="1">
              <a:spcBef>
                <a:spcPts val="0"/>
              </a:spcBef>
              <a:spcAft>
                <a:spcPts val="0"/>
              </a:spcAft>
            </a:pPr>
            <a:r>
              <a:rPr lang="en-US" sz="2000" dirty="0">
                <a:solidFill>
                  <a:srgbClr val="000000"/>
                </a:solidFill>
                <a:cs typeface="Times New Roman" panose="02020603050405020304" pitchFamily="18" charset="0"/>
              </a:rPr>
              <a:t>The essential question is: for a given pixel position </a:t>
            </a:r>
            <a:r>
              <a:rPr lang="en-US" sz="2000" b="1" i="1" dirty="0">
                <a:solidFill>
                  <a:srgbClr val="000000"/>
                </a:solidFill>
                <a:cs typeface="Times New Roman" panose="02020603050405020304" pitchFamily="18" charset="0"/>
              </a:rPr>
              <a:t>p</a:t>
            </a:r>
            <a:r>
              <a:rPr lang="en-US" sz="2000" dirty="0">
                <a:solidFill>
                  <a:srgbClr val="000000"/>
                </a:solidFill>
                <a:cs typeface="Times New Roman" panose="02020603050405020304" pitchFamily="18" charset="0"/>
              </a:rPr>
              <a:t> on the image, how to determine its color?</a:t>
            </a:r>
          </a:p>
        </p:txBody>
      </p:sp>
    </p:spTree>
    <p:extLst>
      <p:ext uri="{BB962C8B-B14F-4D97-AF65-F5344CB8AC3E}">
        <p14:creationId xmlns:p14="http://schemas.microsoft.com/office/powerpoint/2010/main" val="203584186"/>
      </p:ext>
    </p:extLst>
  </p:cSld>
  <p:clrMapOvr>
    <a:masterClrMapping/>
  </p:clrMapOvr>
  <p:transition advTm="12526"/>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Rendering based on radiance field—Continuous form</a:t>
            </a:r>
            <a:endParaRPr lang="zh-CN" altLang="en-US" sz="3000" kern="0" dirty="0">
              <a:ea typeface="楷体" panose="02010609060101010101" pitchFamily="49" charset="-122"/>
              <a:cs typeface="Calibri" panose="020F0502020204030204" pitchFamily="34" charset="0"/>
            </a:endParaRPr>
          </a:p>
        </p:txBody>
      </p:sp>
      <p:sp>
        <p:nvSpPr>
          <p:cNvPr id="74" name="Rectangle 8">
            <a:extLst>
              <a:ext uri="{FF2B5EF4-FFF2-40B4-BE49-F238E27FC236}">
                <a16:creationId xmlns:a16="http://schemas.microsoft.com/office/drawing/2014/main" id="{3479DDB2-6F11-4C0B-8A7A-EA2921F6A593}"/>
              </a:ext>
            </a:extLst>
          </p:cNvPr>
          <p:cNvSpPr/>
          <p:nvPr/>
        </p:nvSpPr>
        <p:spPr>
          <a:xfrm>
            <a:off x="805683" y="878091"/>
            <a:ext cx="4060811" cy="461665"/>
          </a:xfrm>
          <a:prstGeom prst="rect">
            <a:avLst/>
          </a:prstGeom>
        </p:spPr>
        <p:txBody>
          <a:bodyPr wrap="square">
            <a:spAutoFit/>
          </a:bodyPr>
          <a:lstStyle/>
          <a:p>
            <a:pPr algn="just" eaLnBrk="1" fontAlgn="auto" hangingPunct="1">
              <a:spcBef>
                <a:spcPts val="0"/>
              </a:spcBef>
              <a:spcAft>
                <a:spcPts val="0"/>
              </a:spcAft>
            </a:pPr>
            <a:r>
              <a:rPr lang="en-US" b="1" i="1" dirty="0">
                <a:solidFill>
                  <a:srgbClr val="000000"/>
                </a:solidFill>
                <a:cs typeface="Times New Roman" panose="02020603050405020304" pitchFamily="18" charset="0"/>
              </a:rPr>
              <a:t>p</a:t>
            </a:r>
            <a:r>
              <a:rPr lang="en-US" dirty="0">
                <a:solidFill>
                  <a:srgbClr val="000000"/>
                </a:solidFill>
                <a:cs typeface="Times New Roman" panose="02020603050405020304" pitchFamily="18" charset="0"/>
              </a:rPr>
              <a:t>‘s color can be calculated as,</a:t>
            </a:r>
          </a:p>
        </p:txBody>
      </p:sp>
      <p:graphicFrame>
        <p:nvGraphicFramePr>
          <p:cNvPr id="3" name="对象 2">
            <a:extLst>
              <a:ext uri="{FF2B5EF4-FFF2-40B4-BE49-F238E27FC236}">
                <a16:creationId xmlns:a16="http://schemas.microsoft.com/office/drawing/2014/main" id="{4E9AFE0C-BBC9-41D6-AD38-209182EE1FDC}"/>
              </a:ext>
            </a:extLst>
          </p:cNvPr>
          <p:cNvGraphicFramePr>
            <a:graphicFrameLocks noChangeAspect="1"/>
          </p:cNvGraphicFramePr>
          <p:nvPr>
            <p:extLst>
              <p:ext uri="{D42A27DB-BD31-4B8C-83A1-F6EECF244321}">
                <p14:modId xmlns:p14="http://schemas.microsoft.com/office/powerpoint/2010/main" val="338395179"/>
              </p:ext>
            </p:extLst>
          </p:nvPr>
        </p:nvGraphicFramePr>
        <p:xfrm>
          <a:off x="3225832" y="1336574"/>
          <a:ext cx="3804142" cy="664802"/>
        </p:xfrm>
        <a:graphic>
          <a:graphicData uri="http://schemas.openxmlformats.org/presentationml/2006/ole">
            <mc:AlternateContent xmlns:mc="http://schemas.openxmlformats.org/markup-compatibility/2006">
              <mc:Choice xmlns:v="urn:schemas-microsoft-com:vml" Requires="v">
                <p:oleObj spid="_x0000_s236684" name="Equation" r:id="rId3" imgW="2273300" imgH="355600" progId="Equation.DSMT4">
                  <p:embed/>
                </p:oleObj>
              </mc:Choice>
              <mc:Fallback>
                <p:oleObj name="Equation" r:id="rId3" imgW="2273300" imgH="355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5832" y="1336574"/>
                        <a:ext cx="3804142" cy="664802"/>
                      </a:xfrm>
                      <a:prstGeom prst="rect">
                        <a:avLst/>
                      </a:prstGeom>
                      <a:noFill/>
                    </p:spPr>
                  </p:pic>
                </p:oleObj>
              </mc:Fallback>
            </mc:AlternateContent>
          </a:graphicData>
        </a:graphic>
      </p:graphicFrame>
      <p:sp>
        <p:nvSpPr>
          <p:cNvPr id="77" name="Rectangle 8">
            <a:extLst>
              <a:ext uri="{FF2B5EF4-FFF2-40B4-BE49-F238E27FC236}">
                <a16:creationId xmlns:a16="http://schemas.microsoft.com/office/drawing/2014/main" id="{F1C8ED14-089B-4A6C-A73B-E81B7993105B}"/>
              </a:ext>
            </a:extLst>
          </p:cNvPr>
          <p:cNvSpPr/>
          <p:nvPr/>
        </p:nvSpPr>
        <p:spPr>
          <a:xfrm>
            <a:off x="805682" y="2125890"/>
            <a:ext cx="8749379" cy="461665"/>
          </a:xfrm>
          <a:prstGeom prst="rect">
            <a:avLst/>
          </a:prstGeom>
        </p:spPr>
        <p:txBody>
          <a:bodyPr wrap="square">
            <a:spAutoFit/>
          </a:bodyPr>
          <a:lstStyle/>
          <a:p>
            <a:pPr algn="just" eaLnBrk="1" fontAlgn="auto" hangingPunct="1">
              <a:spcBef>
                <a:spcPts val="0"/>
              </a:spcBef>
              <a:spcAft>
                <a:spcPts val="0"/>
              </a:spcAft>
            </a:pPr>
            <a:r>
              <a:rPr lang="el-GR" altLang="zh-CN" i="1" dirty="0">
                <a:effectLst/>
                <a:latin typeface="Times New Roman" panose="02020603050405020304" pitchFamily="18" charset="0"/>
                <a:ea typeface="宋体" panose="02010600030101010101" pitchFamily="2" charset="-122"/>
              </a:rPr>
              <a:t>σ</a:t>
            </a:r>
            <a:r>
              <a:rPr lang="en-US" altLang="zh-CN" dirty="0">
                <a:effectLst/>
                <a:latin typeface="Times New Roman" panose="02020603050405020304" pitchFamily="18" charset="0"/>
                <a:ea typeface="宋体" panose="02010600030101010101" pitchFamily="2" charset="-122"/>
              </a:rPr>
              <a:t>(</a:t>
            </a:r>
            <a:r>
              <a:rPr lang="en-US" altLang="zh-CN" b="1" i="1" dirty="0">
                <a:effectLst/>
                <a:latin typeface="Times New Roman" panose="02020603050405020304" pitchFamily="18" charset="0"/>
                <a:ea typeface="宋体" panose="02010600030101010101" pitchFamily="2" charset="-122"/>
              </a:rPr>
              <a:t>x</a:t>
            </a:r>
            <a:r>
              <a:rPr lang="en-US" altLang="zh-CN" dirty="0">
                <a:effectLst/>
                <a:latin typeface="Times New Roman" panose="02020603050405020304" pitchFamily="18" charset="0"/>
                <a:ea typeface="宋体" panose="02010600030101010101" pitchFamily="2" charset="-122"/>
              </a:rPr>
              <a:t>) </a:t>
            </a:r>
            <a:r>
              <a:rPr lang="en-US" dirty="0">
                <a:solidFill>
                  <a:srgbClr val="000000"/>
                </a:solidFill>
                <a:cs typeface="Times New Roman" panose="02020603050405020304" pitchFamily="18" charset="0"/>
              </a:rPr>
              <a:t>represents the opacity at the spatial location </a:t>
            </a:r>
            <a:r>
              <a:rPr lang="en-US" b="1" i="1" dirty="0">
                <a:solidFill>
                  <a:srgbClr val="000000"/>
                </a:solidFill>
                <a:cs typeface="Times New Roman" panose="02020603050405020304" pitchFamily="18" charset="0"/>
              </a:rPr>
              <a:t>x</a:t>
            </a:r>
            <a:endParaRPr lang="en-US" dirty="0">
              <a:solidFill>
                <a:srgbClr val="000000"/>
              </a:solidFill>
              <a:cs typeface="Times New Roman" panose="02020603050405020304" pitchFamily="18" charset="0"/>
            </a:endParaRPr>
          </a:p>
        </p:txBody>
      </p:sp>
      <p:sp>
        <p:nvSpPr>
          <p:cNvPr id="78" name="Rectangle 8">
            <a:extLst>
              <a:ext uri="{FF2B5EF4-FFF2-40B4-BE49-F238E27FC236}">
                <a16:creationId xmlns:a16="http://schemas.microsoft.com/office/drawing/2014/main" id="{59EE66AF-DF6F-46FB-A4D0-E7D0F5BE0C03}"/>
              </a:ext>
            </a:extLst>
          </p:cNvPr>
          <p:cNvSpPr/>
          <p:nvPr/>
        </p:nvSpPr>
        <p:spPr>
          <a:xfrm>
            <a:off x="805683" y="2538355"/>
            <a:ext cx="10969895" cy="830997"/>
          </a:xfrm>
          <a:prstGeom prst="rect">
            <a:avLst/>
          </a:prstGeom>
        </p:spPr>
        <p:txBody>
          <a:bodyPr wrap="square">
            <a:spAutoFit/>
          </a:bodyPr>
          <a:lstStyle/>
          <a:p>
            <a:pPr algn="just" eaLnBrk="1" fontAlgn="auto" hangingPunct="1">
              <a:spcBef>
                <a:spcPts val="0"/>
              </a:spcBef>
              <a:spcAft>
                <a:spcPts val="0"/>
              </a:spcAft>
            </a:pPr>
            <a:r>
              <a:rPr lang="en-US" b="1" i="1" dirty="0">
                <a:solidFill>
                  <a:srgbClr val="000000"/>
                </a:solidFill>
                <a:cs typeface="Times New Roman" panose="02020603050405020304" pitchFamily="18" charset="0"/>
              </a:rPr>
              <a:t>r</a:t>
            </a:r>
            <a:r>
              <a:rPr lang="en-US" dirty="0">
                <a:solidFill>
                  <a:srgbClr val="000000"/>
                </a:solidFill>
                <a:cs typeface="Times New Roman" panose="02020603050405020304" pitchFamily="18" charset="0"/>
              </a:rPr>
              <a:t>(</a:t>
            </a:r>
            <a:r>
              <a:rPr lang="en-US" i="1" dirty="0">
                <a:solidFill>
                  <a:srgbClr val="000000"/>
                </a:solidFill>
                <a:cs typeface="Times New Roman" panose="02020603050405020304" pitchFamily="18" charset="0"/>
              </a:rPr>
              <a:t>t</a:t>
            </a:r>
            <a:r>
              <a:rPr lang="en-US" dirty="0">
                <a:solidFill>
                  <a:srgbClr val="000000"/>
                </a:solidFill>
                <a:cs typeface="Times New Roman" panose="02020603050405020304" pitchFamily="18" charset="0"/>
              </a:rPr>
              <a:t>) = </a:t>
            </a:r>
            <a:r>
              <a:rPr lang="en-US" b="1" i="1" dirty="0" err="1">
                <a:solidFill>
                  <a:srgbClr val="000000"/>
                </a:solidFill>
                <a:cs typeface="Times New Roman" panose="02020603050405020304" pitchFamily="18" charset="0"/>
              </a:rPr>
              <a:t>o</a:t>
            </a:r>
            <a:r>
              <a:rPr lang="en-US" dirty="0" err="1">
                <a:solidFill>
                  <a:srgbClr val="000000"/>
                </a:solidFill>
                <a:cs typeface="Times New Roman" panose="02020603050405020304" pitchFamily="18" charset="0"/>
              </a:rPr>
              <a:t>+</a:t>
            </a:r>
            <a:r>
              <a:rPr lang="en-US" i="1" dirty="0" err="1">
                <a:solidFill>
                  <a:srgbClr val="000000"/>
                </a:solidFill>
                <a:cs typeface="Times New Roman" panose="02020603050405020304" pitchFamily="18" charset="0"/>
              </a:rPr>
              <a:t>t</a:t>
            </a:r>
            <a:r>
              <a:rPr lang="en-US" b="1" i="1" dirty="0" err="1">
                <a:solidFill>
                  <a:srgbClr val="000000"/>
                </a:solidFill>
                <a:cs typeface="Times New Roman" panose="02020603050405020304" pitchFamily="18" charset="0"/>
              </a:rPr>
              <a:t>d</a:t>
            </a:r>
            <a:r>
              <a:rPr lang="en-US" dirty="0">
                <a:solidFill>
                  <a:srgbClr val="000000"/>
                </a:solidFill>
                <a:cs typeface="Times New Roman" panose="02020603050405020304" pitchFamily="18" charset="0"/>
              </a:rPr>
              <a:t> (</a:t>
            </a:r>
            <a:r>
              <a:rPr lang="en-US" i="1" dirty="0">
                <a:solidFill>
                  <a:srgbClr val="000000"/>
                </a:solidFill>
                <a:cs typeface="Times New Roman" panose="02020603050405020304" pitchFamily="18" charset="0"/>
              </a:rPr>
              <a:t>t</a:t>
            </a:r>
            <a:r>
              <a:rPr lang="zh-CN" altLang="zh-CN" dirty="0">
                <a:effectLst/>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a:t>
            </a:r>
            <a:r>
              <a:rPr lang="en-US" altLang="zh-CN" i="1" dirty="0" err="1">
                <a:ea typeface="宋体" panose="02010600030101010101" pitchFamily="2" charset="-122"/>
                <a:cs typeface="Times New Roman" panose="02020603050405020304" pitchFamily="18" charset="0"/>
              </a:rPr>
              <a:t>t</a:t>
            </a:r>
            <a:r>
              <a:rPr lang="en-US" altLang="zh-CN" i="1" baseline="-25000" dirty="0" err="1">
                <a:ea typeface="宋体" panose="02010600030101010101" pitchFamily="2" charset="-122"/>
                <a:cs typeface="Times New Roman" panose="02020603050405020304" pitchFamily="18" charset="0"/>
              </a:rPr>
              <a:t>n</a:t>
            </a:r>
            <a:r>
              <a:rPr lang="en-US" altLang="zh-CN" dirty="0">
                <a:ea typeface="宋体" panose="02010600030101010101" pitchFamily="2" charset="-122"/>
                <a:cs typeface="Times New Roman" panose="02020603050405020304" pitchFamily="18" charset="0"/>
              </a:rPr>
              <a:t>, </a:t>
            </a:r>
            <a:r>
              <a:rPr lang="en-US" altLang="zh-CN" i="1" dirty="0" err="1">
                <a:ea typeface="宋体" panose="02010600030101010101" pitchFamily="2" charset="-122"/>
                <a:cs typeface="Times New Roman" panose="02020603050405020304" pitchFamily="18" charset="0"/>
              </a:rPr>
              <a:t>t</a:t>
            </a:r>
            <a:r>
              <a:rPr lang="en-US" altLang="zh-CN" i="1" baseline="-25000" dirty="0" err="1">
                <a:ea typeface="宋体" panose="02010600030101010101" pitchFamily="2" charset="-122"/>
                <a:cs typeface="Times New Roman" panose="02020603050405020304" pitchFamily="18" charset="0"/>
              </a:rPr>
              <a:t>f</a:t>
            </a:r>
            <a:r>
              <a:rPr lang="en-US" altLang="zh-CN" dirty="0">
                <a:ea typeface="宋体" panose="02010600030101010101" pitchFamily="2" charset="-122"/>
                <a:cs typeface="Times New Roman" panose="02020603050405020304" pitchFamily="18" charset="0"/>
              </a:rPr>
              <a:t>]) is one point along the ray     , parameterized by </a:t>
            </a:r>
            <a:r>
              <a:rPr lang="en-US" altLang="zh-CN" i="1" dirty="0">
                <a:ea typeface="宋体" panose="02010600030101010101" pitchFamily="2" charset="-122"/>
                <a:cs typeface="Times New Roman" panose="02020603050405020304" pitchFamily="18" charset="0"/>
              </a:rPr>
              <a:t>t</a:t>
            </a:r>
            <a:r>
              <a:rPr lang="en-US" altLang="zh-CN" dirty="0">
                <a:ea typeface="宋体" panose="02010600030101010101" pitchFamily="2" charset="-122"/>
                <a:cs typeface="Times New Roman" panose="02020603050405020304" pitchFamily="18" charset="0"/>
              </a:rPr>
              <a:t>; </a:t>
            </a:r>
            <a:r>
              <a:rPr lang="en-US" altLang="zh-CN" b="1" i="1" dirty="0">
                <a:ea typeface="宋体" panose="02010600030101010101" pitchFamily="2" charset="-122"/>
                <a:cs typeface="Times New Roman" panose="02020603050405020304" pitchFamily="18" charset="0"/>
              </a:rPr>
              <a:t>o</a:t>
            </a:r>
            <a:r>
              <a:rPr lang="en-US" altLang="zh-CN" dirty="0">
                <a:ea typeface="宋体" panose="02010600030101010101" pitchFamily="2" charset="-122"/>
                <a:cs typeface="Times New Roman" panose="02020603050405020304" pitchFamily="18" charset="0"/>
              </a:rPr>
              <a:t> is the camera center; </a:t>
            </a:r>
            <a:r>
              <a:rPr lang="en-US" altLang="zh-CN" b="1" i="1" dirty="0">
                <a:ea typeface="宋体" panose="02010600030101010101" pitchFamily="2" charset="-122"/>
                <a:cs typeface="Times New Roman" panose="02020603050405020304" pitchFamily="18" charset="0"/>
              </a:rPr>
              <a:t>d</a:t>
            </a:r>
            <a:r>
              <a:rPr lang="en-US" altLang="zh-CN" dirty="0">
                <a:ea typeface="宋体" panose="02010600030101010101" pitchFamily="2" charset="-122"/>
                <a:cs typeface="Times New Roman" panose="02020603050405020304" pitchFamily="18" charset="0"/>
              </a:rPr>
              <a:t> is the unit vector of the ray </a:t>
            </a:r>
            <a:endParaRPr lang="en-US" dirty="0">
              <a:solidFill>
                <a:srgbClr val="000000"/>
              </a:solidFill>
              <a:cs typeface="Times New Roman" panose="02020603050405020304" pitchFamily="18" charset="0"/>
            </a:endParaRPr>
          </a:p>
        </p:txBody>
      </p:sp>
      <p:graphicFrame>
        <p:nvGraphicFramePr>
          <p:cNvPr id="79" name="对象 78">
            <a:extLst>
              <a:ext uri="{FF2B5EF4-FFF2-40B4-BE49-F238E27FC236}">
                <a16:creationId xmlns:a16="http://schemas.microsoft.com/office/drawing/2014/main" id="{CD7F5C0E-35DB-4E38-9840-C7D6DBAD980E}"/>
              </a:ext>
            </a:extLst>
          </p:cNvPr>
          <p:cNvGraphicFramePr>
            <a:graphicFrameLocks noChangeAspect="1"/>
          </p:cNvGraphicFramePr>
          <p:nvPr>
            <p:extLst>
              <p:ext uri="{D42A27DB-BD31-4B8C-83A1-F6EECF244321}">
                <p14:modId xmlns:p14="http://schemas.microsoft.com/office/powerpoint/2010/main" val="1783807265"/>
              </p:ext>
            </p:extLst>
          </p:nvPr>
        </p:nvGraphicFramePr>
        <p:xfrm>
          <a:off x="6846807" y="2553364"/>
          <a:ext cx="339725" cy="450850"/>
        </p:xfrm>
        <a:graphic>
          <a:graphicData uri="http://schemas.openxmlformats.org/presentationml/2006/ole">
            <mc:AlternateContent xmlns:mc="http://schemas.openxmlformats.org/markup-compatibility/2006">
              <mc:Choice xmlns:v="urn:schemas-microsoft-com:vml" Requires="v">
                <p:oleObj spid="_x0000_s236685" name="Equation" r:id="rId5" imgW="203040" imgH="241200" progId="Equation.DSMT4">
                  <p:embed/>
                </p:oleObj>
              </mc:Choice>
              <mc:Fallback>
                <p:oleObj name="Equation" r:id="rId5" imgW="203040" imgH="241200" progId="Equation.DSMT4">
                  <p:embed/>
                  <p:pic>
                    <p:nvPicPr>
                      <p:cNvPr id="3" name="对象 2">
                        <a:extLst>
                          <a:ext uri="{FF2B5EF4-FFF2-40B4-BE49-F238E27FC236}">
                            <a16:creationId xmlns:a16="http://schemas.microsoft.com/office/drawing/2014/main" id="{4E9AFE0C-BBC9-41D6-AD38-209182EE1FDC}"/>
                          </a:ext>
                        </a:extLst>
                      </p:cNvPr>
                      <p:cNvPicPr>
                        <a:picLocks noChangeAspect="1" noChangeArrowheads="1"/>
                      </p:cNvPicPr>
                      <p:nvPr/>
                    </p:nvPicPr>
                    <p:blipFill>
                      <a:blip r:embed="rId6"/>
                      <a:srcRect/>
                      <a:stretch>
                        <a:fillRect/>
                      </a:stretch>
                    </p:blipFill>
                    <p:spPr bwMode="auto">
                      <a:xfrm>
                        <a:off x="6846807" y="2553364"/>
                        <a:ext cx="339725" cy="450850"/>
                      </a:xfrm>
                      <a:prstGeom prst="rect">
                        <a:avLst/>
                      </a:prstGeom>
                      <a:noFill/>
                    </p:spPr>
                  </p:pic>
                </p:oleObj>
              </mc:Fallback>
            </mc:AlternateContent>
          </a:graphicData>
        </a:graphic>
      </p:graphicFrame>
      <p:graphicFrame>
        <p:nvGraphicFramePr>
          <p:cNvPr id="80" name="对象 79">
            <a:extLst>
              <a:ext uri="{FF2B5EF4-FFF2-40B4-BE49-F238E27FC236}">
                <a16:creationId xmlns:a16="http://schemas.microsoft.com/office/drawing/2014/main" id="{C53F42BC-7230-4B8D-A6CC-759301E6E590}"/>
              </a:ext>
            </a:extLst>
          </p:cNvPr>
          <p:cNvGraphicFramePr>
            <a:graphicFrameLocks noChangeAspect="1"/>
          </p:cNvGraphicFramePr>
          <p:nvPr>
            <p:extLst>
              <p:ext uri="{D42A27DB-BD31-4B8C-83A1-F6EECF244321}">
                <p14:modId xmlns:p14="http://schemas.microsoft.com/office/powerpoint/2010/main" val="4223763262"/>
              </p:ext>
            </p:extLst>
          </p:nvPr>
        </p:nvGraphicFramePr>
        <p:xfrm>
          <a:off x="5396499" y="2931081"/>
          <a:ext cx="339725" cy="450850"/>
        </p:xfrm>
        <a:graphic>
          <a:graphicData uri="http://schemas.openxmlformats.org/presentationml/2006/ole">
            <mc:AlternateContent xmlns:mc="http://schemas.openxmlformats.org/markup-compatibility/2006">
              <mc:Choice xmlns:v="urn:schemas-microsoft-com:vml" Requires="v">
                <p:oleObj spid="_x0000_s236686" name="Equation" r:id="rId7" imgW="203040" imgH="241200" progId="Equation.DSMT4">
                  <p:embed/>
                </p:oleObj>
              </mc:Choice>
              <mc:Fallback>
                <p:oleObj name="Equation" r:id="rId7" imgW="203040" imgH="241200" progId="Equation.DSMT4">
                  <p:embed/>
                  <p:pic>
                    <p:nvPicPr>
                      <p:cNvPr id="79" name="对象 78">
                        <a:extLst>
                          <a:ext uri="{FF2B5EF4-FFF2-40B4-BE49-F238E27FC236}">
                            <a16:creationId xmlns:a16="http://schemas.microsoft.com/office/drawing/2014/main" id="{CD7F5C0E-35DB-4E38-9840-C7D6DBAD980E}"/>
                          </a:ext>
                        </a:extLst>
                      </p:cNvPr>
                      <p:cNvPicPr>
                        <a:picLocks noChangeAspect="1" noChangeArrowheads="1"/>
                      </p:cNvPicPr>
                      <p:nvPr/>
                    </p:nvPicPr>
                    <p:blipFill>
                      <a:blip r:embed="rId6"/>
                      <a:srcRect/>
                      <a:stretch>
                        <a:fillRect/>
                      </a:stretch>
                    </p:blipFill>
                    <p:spPr bwMode="auto">
                      <a:xfrm>
                        <a:off x="5396499" y="2931081"/>
                        <a:ext cx="339725" cy="450850"/>
                      </a:xfrm>
                      <a:prstGeom prst="rect">
                        <a:avLst/>
                      </a:prstGeom>
                      <a:noFill/>
                    </p:spPr>
                  </p:pic>
                </p:oleObj>
              </mc:Fallback>
            </mc:AlternateContent>
          </a:graphicData>
        </a:graphic>
      </p:graphicFrame>
      <p:sp>
        <p:nvSpPr>
          <p:cNvPr id="81" name="Rectangle 8">
            <a:extLst>
              <a:ext uri="{FF2B5EF4-FFF2-40B4-BE49-F238E27FC236}">
                <a16:creationId xmlns:a16="http://schemas.microsoft.com/office/drawing/2014/main" id="{C8FDA889-2B10-484B-A6D6-F29C511DD2DA}"/>
              </a:ext>
            </a:extLst>
          </p:cNvPr>
          <p:cNvSpPr/>
          <p:nvPr/>
        </p:nvSpPr>
        <p:spPr>
          <a:xfrm>
            <a:off x="805681" y="3340493"/>
            <a:ext cx="10929119" cy="461665"/>
          </a:xfrm>
          <a:prstGeom prst="rect">
            <a:avLst/>
          </a:prstGeom>
        </p:spPr>
        <p:txBody>
          <a:bodyPr wrap="square">
            <a:spAutoFit/>
          </a:bodyPr>
          <a:lstStyle/>
          <a:p>
            <a:pPr algn="just" eaLnBrk="1" fontAlgn="auto" hangingPunct="1">
              <a:spcBef>
                <a:spcPts val="0"/>
              </a:spcBef>
              <a:spcAft>
                <a:spcPts val="0"/>
              </a:spcAft>
            </a:pPr>
            <a:r>
              <a:rPr lang="en-US" altLang="zh-CN" b="1" i="1" dirty="0">
                <a:effectLst/>
                <a:latin typeface="Times New Roman" panose="02020603050405020304" pitchFamily="18" charset="0"/>
                <a:ea typeface="宋体" panose="02010600030101010101" pitchFamily="2" charset="-122"/>
              </a:rPr>
              <a:t>c</a:t>
            </a:r>
            <a:r>
              <a:rPr lang="en-US" altLang="zh-CN" dirty="0">
                <a:effectLst/>
                <a:latin typeface="Times New Roman" panose="02020603050405020304" pitchFamily="18" charset="0"/>
                <a:ea typeface="宋体" panose="02010600030101010101" pitchFamily="2" charset="-122"/>
              </a:rPr>
              <a:t>(</a:t>
            </a:r>
            <a:r>
              <a:rPr lang="en-US" altLang="zh-CN" b="1" i="1" dirty="0">
                <a:solidFill>
                  <a:srgbClr val="000000"/>
                </a:solidFill>
                <a:cs typeface="Times New Roman" panose="02020603050405020304" pitchFamily="18" charset="0"/>
              </a:rPr>
              <a:t>r</a:t>
            </a:r>
            <a:r>
              <a:rPr lang="en-US" altLang="zh-CN" dirty="0">
                <a:solidFill>
                  <a:srgbClr val="000000"/>
                </a:solidFill>
                <a:cs typeface="Times New Roman" panose="02020603050405020304" pitchFamily="18" charset="0"/>
              </a:rPr>
              <a:t>(</a:t>
            </a:r>
            <a:r>
              <a:rPr lang="en-US" altLang="zh-CN" i="1" dirty="0">
                <a:solidFill>
                  <a:srgbClr val="000000"/>
                </a:solidFill>
                <a:cs typeface="Times New Roman" panose="02020603050405020304" pitchFamily="18" charset="0"/>
              </a:rPr>
              <a:t>t</a:t>
            </a:r>
            <a:r>
              <a:rPr lang="en-US" altLang="zh-CN" dirty="0">
                <a:solidFill>
                  <a:srgbClr val="000000"/>
                </a:solidFill>
                <a:cs typeface="Times New Roman" panose="02020603050405020304" pitchFamily="18" charset="0"/>
              </a:rPr>
              <a:t>), </a:t>
            </a:r>
            <a:r>
              <a:rPr lang="en-US" altLang="zh-CN" b="1" i="1" dirty="0">
                <a:effectLst/>
                <a:latin typeface="Times New Roman" panose="02020603050405020304" pitchFamily="18" charset="0"/>
                <a:ea typeface="宋体" panose="02010600030101010101" pitchFamily="2" charset="-122"/>
              </a:rPr>
              <a:t>d</a:t>
            </a:r>
            <a:r>
              <a:rPr lang="en-US" altLang="zh-CN" dirty="0">
                <a:effectLst/>
                <a:latin typeface="Times New Roman" panose="02020603050405020304" pitchFamily="18" charset="0"/>
                <a:ea typeface="宋体" panose="02010600030101010101" pitchFamily="2" charset="-122"/>
              </a:rPr>
              <a:t>) is the color of the spatial position </a:t>
            </a:r>
            <a:r>
              <a:rPr lang="en-US" altLang="zh-CN" b="1" i="1" dirty="0">
                <a:solidFill>
                  <a:srgbClr val="000000"/>
                </a:solidFill>
                <a:cs typeface="Times New Roman" panose="02020603050405020304" pitchFamily="18" charset="0"/>
              </a:rPr>
              <a:t>r</a:t>
            </a:r>
            <a:r>
              <a:rPr lang="en-US" altLang="zh-CN" dirty="0">
                <a:solidFill>
                  <a:srgbClr val="000000"/>
                </a:solidFill>
                <a:cs typeface="Times New Roman" panose="02020603050405020304" pitchFamily="18" charset="0"/>
              </a:rPr>
              <a:t>(</a:t>
            </a:r>
            <a:r>
              <a:rPr lang="en-US" altLang="zh-CN" i="1" dirty="0">
                <a:solidFill>
                  <a:srgbClr val="000000"/>
                </a:solidFill>
                <a:cs typeface="Times New Roman" panose="02020603050405020304" pitchFamily="18" charset="0"/>
              </a:rPr>
              <a:t>t</a:t>
            </a:r>
            <a:r>
              <a:rPr lang="en-US" altLang="zh-CN" dirty="0">
                <a:solidFill>
                  <a:srgbClr val="000000"/>
                </a:solidFill>
                <a:cs typeface="Times New Roman" panose="02020603050405020304" pitchFamily="18" charset="0"/>
              </a:rPr>
              <a:t>) when viewed along the direction </a:t>
            </a:r>
            <a:r>
              <a:rPr lang="en-US" b="1" i="1" dirty="0">
                <a:solidFill>
                  <a:srgbClr val="000000"/>
                </a:solidFill>
                <a:cs typeface="Times New Roman" panose="02020603050405020304" pitchFamily="18" charset="0"/>
              </a:rPr>
              <a:t>d</a:t>
            </a:r>
            <a:endParaRPr lang="en-US" dirty="0">
              <a:solidFill>
                <a:srgbClr val="000000"/>
              </a:solidFill>
              <a:cs typeface="Times New Roman" panose="02020603050405020304" pitchFamily="18" charset="0"/>
            </a:endParaRPr>
          </a:p>
        </p:txBody>
      </p:sp>
      <p:graphicFrame>
        <p:nvGraphicFramePr>
          <p:cNvPr id="82" name="对象 81">
            <a:extLst>
              <a:ext uri="{FF2B5EF4-FFF2-40B4-BE49-F238E27FC236}">
                <a16:creationId xmlns:a16="http://schemas.microsoft.com/office/drawing/2014/main" id="{DBACE052-EAC0-406F-8074-DEEBF3238DB8}"/>
              </a:ext>
            </a:extLst>
          </p:cNvPr>
          <p:cNvGraphicFramePr>
            <a:graphicFrameLocks noChangeAspect="1"/>
          </p:cNvGraphicFramePr>
          <p:nvPr>
            <p:extLst>
              <p:ext uri="{D42A27DB-BD31-4B8C-83A1-F6EECF244321}">
                <p14:modId xmlns:p14="http://schemas.microsoft.com/office/powerpoint/2010/main" val="3142865878"/>
              </p:ext>
            </p:extLst>
          </p:nvPr>
        </p:nvGraphicFramePr>
        <p:xfrm>
          <a:off x="4347183" y="4356396"/>
          <a:ext cx="2909888" cy="711200"/>
        </p:xfrm>
        <a:graphic>
          <a:graphicData uri="http://schemas.openxmlformats.org/presentationml/2006/ole">
            <mc:AlternateContent xmlns:mc="http://schemas.openxmlformats.org/markup-compatibility/2006">
              <mc:Choice xmlns:v="urn:schemas-microsoft-com:vml" Requires="v">
                <p:oleObj spid="_x0000_s236687" name="Equation" r:id="rId8" imgW="1739880" imgH="380880" progId="Equation.DSMT4">
                  <p:embed/>
                </p:oleObj>
              </mc:Choice>
              <mc:Fallback>
                <p:oleObj name="Equation" r:id="rId8" imgW="1739880" imgH="380880" progId="Equation.DSMT4">
                  <p:embed/>
                  <p:pic>
                    <p:nvPicPr>
                      <p:cNvPr id="3" name="对象 2">
                        <a:extLst>
                          <a:ext uri="{FF2B5EF4-FFF2-40B4-BE49-F238E27FC236}">
                            <a16:creationId xmlns:a16="http://schemas.microsoft.com/office/drawing/2014/main" id="{4E9AFE0C-BBC9-41D6-AD38-209182EE1FDC}"/>
                          </a:ext>
                        </a:extLst>
                      </p:cNvPr>
                      <p:cNvPicPr>
                        <a:picLocks noChangeAspect="1" noChangeArrowheads="1"/>
                      </p:cNvPicPr>
                      <p:nvPr/>
                    </p:nvPicPr>
                    <p:blipFill>
                      <a:blip r:embed="rId9"/>
                      <a:srcRect/>
                      <a:stretch>
                        <a:fillRect/>
                      </a:stretch>
                    </p:blipFill>
                    <p:spPr bwMode="auto">
                      <a:xfrm>
                        <a:off x="4347183" y="4356396"/>
                        <a:ext cx="2909888" cy="711200"/>
                      </a:xfrm>
                      <a:prstGeom prst="rect">
                        <a:avLst/>
                      </a:prstGeom>
                      <a:noFill/>
                    </p:spPr>
                  </p:pic>
                </p:oleObj>
              </mc:Fallback>
            </mc:AlternateContent>
          </a:graphicData>
        </a:graphic>
      </p:graphicFrame>
      <p:sp>
        <p:nvSpPr>
          <p:cNvPr id="83" name="Rectangle 8">
            <a:extLst>
              <a:ext uri="{FF2B5EF4-FFF2-40B4-BE49-F238E27FC236}">
                <a16:creationId xmlns:a16="http://schemas.microsoft.com/office/drawing/2014/main" id="{FF3EC787-8B43-4D09-A680-071E52B2D64C}"/>
              </a:ext>
            </a:extLst>
          </p:cNvPr>
          <p:cNvSpPr/>
          <p:nvPr/>
        </p:nvSpPr>
        <p:spPr>
          <a:xfrm>
            <a:off x="805680" y="3904036"/>
            <a:ext cx="10929119" cy="461665"/>
          </a:xfrm>
          <a:prstGeom prst="rect">
            <a:avLst/>
          </a:prstGeom>
        </p:spPr>
        <p:txBody>
          <a:bodyPr wrap="square">
            <a:spAutoFit/>
          </a:bodyPr>
          <a:lstStyle/>
          <a:p>
            <a:pPr algn="just" eaLnBrk="1" fontAlgn="auto" hangingPunct="1">
              <a:spcBef>
                <a:spcPts val="0"/>
              </a:spcBef>
              <a:spcAft>
                <a:spcPts val="0"/>
              </a:spcAft>
            </a:pPr>
            <a:r>
              <a:rPr lang="en-US" altLang="zh-CN" i="1" dirty="0">
                <a:effectLst/>
                <a:latin typeface="Times New Roman" panose="02020603050405020304" pitchFamily="18" charset="0"/>
                <a:ea typeface="宋体" panose="02010600030101010101" pitchFamily="2" charset="-122"/>
              </a:rPr>
              <a:t>T</a:t>
            </a:r>
            <a:r>
              <a:rPr lang="en-US" altLang="zh-CN" dirty="0">
                <a:effectLst/>
                <a:latin typeface="Times New Roman" panose="02020603050405020304" pitchFamily="18" charset="0"/>
                <a:ea typeface="宋体" panose="02010600030101010101" pitchFamily="2" charset="-122"/>
              </a:rPr>
              <a:t>(</a:t>
            </a:r>
            <a:r>
              <a:rPr lang="en-US" altLang="zh-CN" i="1" dirty="0">
                <a:effectLst/>
                <a:latin typeface="Times New Roman" panose="02020603050405020304" pitchFamily="18" charset="0"/>
                <a:ea typeface="宋体" panose="02010600030101010101" pitchFamily="2" charset="-122"/>
              </a:rPr>
              <a:t>t</a:t>
            </a:r>
            <a:r>
              <a:rPr lang="en-US" altLang="zh-CN" dirty="0">
                <a:effectLst/>
                <a:latin typeface="Times New Roman" panose="02020603050405020304" pitchFamily="18" charset="0"/>
                <a:ea typeface="宋体" panose="02010600030101010101" pitchFamily="2" charset="-122"/>
              </a:rPr>
              <a:t>) is the accumulated opacity along the ray      from the point </a:t>
            </a:r>
            <a:r>
              <a:rPr lang="en-US" altLang="zh-CN" b="1" i="1" dirty="0">
                <a:effectLst/>
                <a:latin typeface="Times New Roman" panose="02020603050405020304" pitchFamily="18" charset="0"/>
                <a:ea typeface="宋体" panose="02010600030101010101" pitchFamily="2" charset="-122"/>
              </a:rPr>
              <a:t>r</a:t>
            </a:r>
            <a:r>
              <a:rPr lang="en-US" altLang="zh-CN" dirty="0">
                <a:effectLst/>
                <a:latin typeface="Times New Roman" panose="02020603050405020304" pitchFamily="18" charset="0"/>
                <a:ea typeface="宋体" panose="02010600030101010101" pitchFamily="2" charset="-122"/>
              </a:rPr>
              <a:t>(</a:t>
            </a:r>
            <a:r>
              <a:rPr lang="en-US" altLang="zh-CN" i="1" dirty="0" err="1">
                <a:effectLst/>
                <a:latin typeface="Times New Roman" panose="02020603050405020304" pitchFamily="18" charset="0"/>
                <a:ea typeface="宋体" panose="02010600030101010101" pitchFamily="2" charset="-122"/>
              </a:rPr>
              <a:t>t</a:t>
            </a:r>
            <a:r>
              <a:rPr lang="en-US" altLang="zh-CN" i="1" baseline="-25000" dirty="0" err="1">
                <a:effectLst/>
                <a:latin typeface="Times New Roman" panose="02020603050405020304" pitchFamily="18" charset="0"/>
                <a:ea typeface="宋体" panose="02010600030101010101" pitchFamily="2" charset="-122"/>
              </a:rPr>
              <a:t>n</a:t>
            </a:r>
            <a:r>
              <a:rPr lang="en-US" altLang="zh-CN" dirty="0">
                <a:effectLst/>
                <a:latin typeface="Times New Roman" panose="02020603050405020304" pitchFamily="18" charset="0"/>
                <a:ea typeface="宋体" panose="02010600030101010101" pitchFamily="2" charset="-122"/>
              </a:rPr>
              <a:t>) to </a:t>
            </a:r>
            <a:r>
              <a:rPr lang="en-US" altLang="zh-CN" b="1" i="1" dirty="0">
                <a:effectLst/>
                <a:latin typeface="Times New Roman" panose="02020603050405020304" pitchFamily="18" charset="0"/>
                <a:ea typeface="宋体" panose="02010600030101010101" pitchFamily="2" charset="-122"/>
              </a:rPr>
              <a:t>r</a:t>
            </a:r>
            <a:r>
              <a:rPr lang="en-US" altLang="zh-CN" dirty="0">
                <a:effectLst/>
                <a:latin typeface="Times New Roman" panose="02020603050405020304" pitchFamily="18" charset="0"/>
                <a:ea typeface="宋体" panose="02010600030101010101" pitchFamily="2" charset="-122"/>
              </a:rPr>
              <a:t>(</a:t>
            </a:r>
            <a:r>
              <a:rPr lang="en-US" altLang="zh-CN" i="1" dirty="0">
                <a:effectLst/>
                <a:latin typeface="Times New Roman" panose="02020603050405020304" pitchFamily="18" charset="0"/>
                <a:ea typeface="宋体" panose="02010600030101010101" pitchFamily="2" charset="-122"/>
              </a:rPr>
              <a:t>t</a:t>
            </a:r>
            <a:r>
              <a:rPr lang="en-US" altLang="zh-CN" dirty="0">
                <a:effectLst/>
                <a:latin typeface="Times New Roman" panose="02020603050405020304" pitchFamily="18" charset="0"/>
                <a:ea typeface="宋体" panose="02010600030101010101" pitchFamily="2" charset="-122"/>
              </a:rPr>
              <a:t>),</a:t>
            </a:r>
            <a:endParaRPr lang="en-US" dirty="0">
              <a:solidFill>
                <a:srgbClr val="000000"/>
              </a:solidFill>
              <a:cs typeface="Times New Roman" panose="02020603050405020304" pitchFamily="18" charset="0"/>
            </a:endParaRPr>
          </a:p>
        </p:txBody>
      </p:sp>
      <p:graphicFrame>
        <p:nvGraphicFramePr>
          <p:cNvPr id="84" name="对象 83">
            <a:extLst>
              <a:ext uri="{FF2B5EF4-FFF2-40B4-BE49-F238E27FC236}">
                <a16:creationId xmlns:a16="http://schemas.microsoft.com/office/drawing/2014/main" id="{240E5D3D-1402-4E4A-9D3A-63DA7C60D310}"/>
              </a:ext>
            </a:extLst>
          </p:cNvPr>
          <p:cNvGraphicFramePr>
            <a:graphicFrameLocks noChangeAspect="1"/>
          </p:cNvGraphicFramePr>
          <p:nvPr>
            <p:extLst>
              <p:ext uri="{D42A27DB-BD31-4B8C-83A1-F6EECF244321}">
                <p14:modId xmlns:p14="http://schemas.microsoft.com/office/powerpoint/2010/main" val="2916849214"/>
              </p:ext>
            </p:extLst>
          </p:nvPr>
        </p:nvGraphicFramePr>
        <p:xfrm>
          <a:off x="6392733" y="3896865"/>
          <a:ext cx="339725" cy="450850"/>
        </p:xfrm>
        <a:graphic>
          <a:graphicData uri="http://schemas.openxmlformats.org/presentationml/2006/ole">
            <mc:AlternateContent xmlns:mc="http://schemas.openxmlformats.org/markup-compatibility/2006">
              <mc:Choice xmlns:v="urn:schemas-microsoft-com:vml" Requires="v">
                <p:oleObj spid="_x0000_s236688" name="Equation" r:id="rId10" imgW="203040" imgH="241200" progId="Equation.DSMT4">
                  <p:embed/>
                </p:oleObj>
              </mc:Choice>
              <mc:Fallback>
                <p:oleObj name="Equation" r:id="rId10" imgW="203040" imgH="241200" progId="Equation.DSMT4">
                  <p:embed/>
                  <p:pic>
                    <p:nvPicPr>
                      <p:cNvPr id="80" name="对象 79">
                        <a:extLst>
                          <a:ext uri="{FF2B5EF4-FFF2-40B4-BE49-F238E27FC236}">
                            <a16:creationId xmlns:a16="http://schemas.microsoft.com/office/drawing/2014/main" id="{C53F42BC-7230-4B8D-A6CC-759301E6E590}"/>
                          </a:ext>
                        </a:extLst>
                      </p:cNvPr>
                      <p:cNvPicPr>
                        <a:picLocks noChangeAspect="1" noChangeArrowheads="1"/>
                      </p:cNvPicPr>
                      <p:nvPr/>
                    </p:nvPicPr>
                    <p:blipFill>
                      <a:blip r:embed="rId6"/>
                      <a:srcRect/>
                      <a:stretch>
                        <a:fillRect/>
                      </a:stretch>
                    </p:blipFill>
                    <p:spPr bwMode="auto">
                      <a:xfrm>
                        <a:off x="6392733" y="3896865"/>
                        <a:ext cx="339725" cy="450850"/>
                      </a:xfrm>
                      <a:prstGeom prst="rect">
                        <a:avLst/>
                      </a:prstGeom>
                      <a:noFill/>
                    </p:spPr>
                  </p:pic>
                </p:oleObj>
              </mc:Fallback>
            </mc:AlternateContent>
          </a:graphicData>
        </a:graphic>
      </p:graphicFrame>
      <p:sp>
        <p:nvSpPr>
          <p:cNvPr id="157" name="Rectangle 8">
            <a:extLst>
              <a:ext uri="{FF2B5EF4-FFF2-40B4-BE49-F238E27FC236}">
                <a16:creationId xmlns:a16="http://schemas.microsoft.com/office/drawing/2014/main" id="{997847D3-F987-4E39-8F69-990A47051097}"/>
              </a:ext>
            </a:extLst>
          </p:cNvPr>
          <p:cNvSpPr/>
          <p:nvPr/>
        </p:nvSpPr>
        <p:spPr>
          <a:xfrm>
            <a:off x="9014688" y="1380407"/>
            <a:ext cx="664772" cy="461665"/>
          </a:xfrm>
          <a:prstGeom prst="rect">
            <a:avLst/>
          </a:prstGeom>
        </p:spPr>
        <p:txBody>
          <a:bodyPr wrap="square">
            <a:spAutoFit/>
          </a:bodyPr>
          <a:lstStyle/>
          <a:p>
            <a:pPr algn="just" eaLnBrk="1" fontAlgn="auto" hangingPunct="1">
              <a:spcBef>
                <a:spcPts val="0"/>
              </a:spcBef>
              <a:spcAft>
                <a:spcPts val="0"/>
              </a:spcAft>
            </a:pPr>
            <a:r>
              <a:rPr lang="en-US" dirty="0">
                <a:solidFill>
                  <a:srgbClr val="000000"/>
                </a:solidFill>
                <a:cs typeface="Times New Roman" panose="02020603050405020304" pitchFamily="18" charset="0"/>
              </a:rPr>
              <a:t>(1)</a:t>
            </a:r>
          </a:p>
        </p:txBody>
      </p:sp>
    </p:spTree>
    <p:extLst>
      <p:ext uri="{BB962C8B-B14F-4D97-AF65-F5344CB8AC3E}">
        <p14:creationId xmlns:p14="http://schemas.microsoft.com/office/powerpoint/2010/main" val="2297279413"/>
      </p:ext>
    </p:extLst>
  </p:cSld>
  <p:clrMapOvr>
    <a:masterClrMapping/>
  </p:clrMapOvr>
  <p:transition advTm="12526"/>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Rendering based on radiance field—Discrete form</a:t>
            </a:r>
            <a:endParaRPr lang="zh-CN" altLang="en-US" sz="3000" kern="0" dirty="0">
              <a:ea typeface="楷体" panose="02010609060101010101" pitchFamily="49" charset="-122"/>
              <a:cs typeface="Calibri" panose="020F0502020204030204" pitchFamily="34" charset="0"/>
            </a:endParaRPr>
          </a:p>
        </p:txBody>
      </p:sp>
      <p:sp>
        <p:nvSpPr>
          <p:cNvPr id="126" name="Rectangle 8">
            <a:extLst>
              <a:ext uri="{FF2B5EF4-FFF2-40B4-BE49-F238E27FC236}">
                <a16:creationId xmlns:a16="http://schemas.microsoft.com/office/drawing/2014/main" id="{41B9E741-4AB6-4126-BE2C-F9756479BF93}"/>
              </a:ext>
            </a:extLst>
          </p:cNvPr>
          <p:cNvSpPr/>
          <p:nvPr/>
        </p:nvSpPr>
        <p:spPr>
          <a:xfrm>
            <a:off x="805682" y="923166"/>
            <a:ext cx="10479744" cy="830997"/>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With Eq. (1), to compute the color </a:t>
            </a:r>
            <a:r>
              <a:rPr lang="en-US" altLang="zh-CN" b="1" i="1" dirty="0">
                <a:effectLst/>
                <a:latin typeface="Times New Roman" panose="02020603050405020304" pitchFamily="18" charset="0"/>
                <a:ea typeface="宋体" panose="02010600030101010101" pitchFamily="2" charset="-122"/>
              </a:rPr>
              <a:t>u</a:t>
            </a:r>
            <a:r>
              <a:rPr lang="en-US" altLang="zh-CN" dirty="0">
                <a:effectLst/>
                <a:latin typeface="Times New Roman" panose="02020603050405020304" pitchFamily="18" charset="0"/>
                <a:ea typeface="宋体" panose="02010600030101010101" pitchFamily="2" charset="-122"/>
              </a:rPr>
              <a:t>(</a:t>
            </a:r>
            <a:r>
              <a:rPr lang="en-US" altLang="zh-CN" b="1" i="1" dirty="0">
                <a:effectLst/>
                <a:latin typeface="Times New Roman" panose="02020603050405020304" pitchFamily="18" charset="0"/>
                <a:ea typeface="宋体" panose="02010600030101010101" pitchFamily="2" charset="-122"/>
              </a:rPr>
              <a:t>p</a:t>
            </a:r>
            <a:r>
              <a:rPr lang="en-US" altLang="zh-CN" dirty="0">
                <a:effectLst/>
                <a:latin typeface="Times New Roman" panose="02020603050405020304" pitchFamily="18" charset="0"/>
                <a:ea typeface="宋体" panose="02010600030101010101" pitchFamily="2" charset="-122"/>
              </a:rPr>
              <a:t>), we need to compute an integral along the ray      , which is not easy to be implemented</a:t>
            </a:r>
            <a:endParaRPr lang="en-US" dirty="0">
              <a:solidFill>
                <a:srgbClr val="000000"/>
              </a:solidFill>
              <a:cs typeface="Times New Roman" panose="02020603050405020304" pitchFamily="18" charset="0"/>
            </a:endParaRPr>
          </a:p>
        </p:txBody>
      </p:sp>
      <p:graphicFrame>
        <p:nvGraphicFramePr>
          <p:cNvPr id="127" name="对象 126">
            <a:extLst>
              <a:ext uri="{FF2B5EF4-FFF2-40B4-BE49-F238E27FC236}">
                <a16:creationId xmlns:a16="http://schemas.microsoft.com/office/drawing/2014/main" id="{CFD60832-773C-4EF2-A324-86749B77423D}"/>
              </a:ext>
            </a:extLst>
          </p:cNvPr>
          <p:cNvGraphicFramePr>
            <a:graphicFrameLocks noChangeAspect="1"/>
          </p:cNvGraphicFramePr>
          <p:nvPr>
            <p:extLst>
              <p:ext uri="{D42A27DB-BD31-4B8C-83A1-F6EECF244321}">
                <p14:modId xmlns:p14="http://schemas.microsoft.com/office/powerpoint/2010/main" val="2841359164"/>
              </p:ext>
            </p:extLst>
          </p:nvPr>
        </p:nvGraphicFramePr>
        <p:xfrm>
          <a:off x="1388050" y="1316198"/>
          <a:ext cx="339725" cy="450850"/>
        </p:xfrm>
        <a:graphic>
          <a:graphicData uri="http://schemas.openxmlformats.org/presentationml/2006/ole">
            <mc:AlternateContent xmlns:mc="http://schemas.openxmlformats.org/markup-compatibility/2006">
              <mc:Choice xmlns:v="urn:schemas-microsoft-com:vml" Requires="v">
                <p:oleObj spid="_x0000_s237598" name="Equation" r:id="rId3" imgW="203040" imgH="241200" progId="Equation.DSMT4">
                  <p:embed/>
                </p:oleObj>
              </mc:Choice>
              <mc:Fallback>
                <p:oleObj name="Equation" r:id="rId3" imgW="203040" imgH="241200" progId="Equation.DSMT4">
                  <p:embed/>
                  <p:pic>
                    <p:nvPicPr>
                      <p:cNvPr id="84" name="对象 83">
                        <a:extLst>
                          <a:ext uri="{FF2B5EF4-FFF2-40B4-BE49-F238E27FC236}">
                            <a16:creationId xmlns:a16="http://schemas.microsoft.com/office/drawing/2014/main" id="{240E5D3D-1402-4E4A-9D3A-63DA7C60D310}"/>
                          </a:ext>
                        </a:extLst>
                      </p:cNvPr>
                      <p:cNvPicPr>
                        <a:picLocks noChangeAspect="1" noChangeArrowheads="1"/>
                      </p:cNvPicPr>
                      <p:nvPr/>
                    </p:nvPicPr>
                    <p:blipFill>
                      <a:blip r:embed="rId4"/>
                      <a:srcRect/>
                      <a:stretch>
                        <a:fillRect/>
                      </a:stretch>
                    </p:blipFill>
                    <p:spPr bwMode="auto">
                      <a:xfrm>
                        <a:off x="1388050" y="1316198"/>
                        <a:ext cx="339725" cy="450850"/>
                      </a:xfrm>
                      <a:prstGeom prst="rect">
                        <a:avLst/>
                      </a:prstGeom>
                      <a:noFill/>
                    </p:spPr>
                  </p:pic>
                </p:oleObj>
              </mc:Fallback>
            </mc:AlternateContent>
          </a:graphicData>
        </a:graphic>
      </p:graphicFrame>
      <p:sp>
        <p:nvSpPr>
          <p:cNvPr id="128" name="Rectangle 8">
            <a:extLst>
              <a:ext uri="{FF2B5EF4-FFF2-40B4-BE49-F238E27FC236}">
                <a16:creationId xmlns:a16="http://schemas.microsoft.com/office/drawing/2014/main" id="{370C1F06-70B9-4229-BD8A-5AD8CC2CA91F}"/>
              </a:ext>
            </a:extLst>
          </p:cNvPr>
          <p:cNvSpPr/>
          <p:nvPr/>
        </p:nvSpPr>
        <p:spPr>
          <a:xfrm>
            <a:off x="1861520" y="1859522"/>
            <a:ext cx="3272048" cy="707886"/>
          </a:xfrm>
          <a:prstGeom prst="rect">
            <a:avLst/>
          </a:prstGeom>
        </p:spPr>
        <p:txBody>
          <a:bodyPr wrap="square">
            <a:spAutoFit/>
          </a:bodyPr>
          <a:lstStyle/>
          <a:p>
            <a:pPr algn="just" eaLnBrk="1" fontAlgn="auto" hangingPunct="1">
              <a:spcBef>
                <a:spcPts val="0"/>
              </a:spcBef>
              <a:spcAft>
                <a:spcPts val="0"/>
              </a:spcAft>
            </a:pPr>
            <a:r>
              <a:rPr lang="en-US" sz="2000" dirty="0">
                <a:solidFill>
                  <a:srgbClr val="000000"/>
                </a:solidFill>
                <a:ea typeface="宋体" panose="02010600030101010101" pitchFamily="2" charset="-122"/>
                <a:cs typeface="Times New Roman" panose="02020603050405020304" pitchFamily="18" charset="0"/>
              </a:rPr>
              <a:t>Need to find a way to convert the integral to summation</a:t>
            </a:r>
            <a:endParaRPr lang="en-US" sz="2000" dirty="0">
              <a:solidFill>
                <a:srgbClr val="000000"/>
              </a:solidFill>
              <a:cs typeface="Times New Roman" panose="02020603050405020304" pitchFamily="18" charset="0"/>
            </a:endParaRPr>
          </a:p>
        </p:txBody>
      </p:sp>
      <p:sp>
        <p:nvSpPr>
          <p:cNvPr id="129" name="下箭头 2">
            <a:extLst>
              <a:ext uri="{FF2B5EF4-FFF2-40B4-BE49-F238E27FC236}">
                <a16:creationId xmlns:a16="http://schemas.microsoft.com/office/drawing/2014/main" id="{B5C3C6C9-7047-4147-B483-289E7775A611}"/>
              </a:ext>
            </a:extLst>
          </p:cNvPr>
          <p:cNvSpPr/>
          <p:nvPr/>
        </p:nvSpPr>
        <p:spPr bwMode="auto">
          <a:xfrm>
            <a:off x="5173800" y="1834061"/>
            <a:ext cx="345057" cy="891215"/>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30" name="Rectangle 8">
            <a:extLst>
              <a:ext uri="{FF2B5EF4-FFF2-40B4-BE49-F238E27FC236}">
                <a16:creationId xmlns:a16="http://schemas.microsoft.com/office/drawing/2014/main" id="{0930C38A-A76C-4485-A246-8CFCDA5C6F23}"/>
              </a:ext>
            </a:extLst>
          </p:cNvPr>
          <p:cNvSpPr/>
          <p:nvPr/>
        </p:nvSpPr>
        <p:spPr>
          <a:xfrm>
            <a:off x="2249666" y="2910330"/>
            <a:ext cx="7591775" cy="461665"/>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The </a:t>
            </a:r>
            <a:r>
              <a:rPr lang="en-US" altLang="zh-CN" dirty="0">
                <a:ea typeface="宋体" panose="02010600030101010101" pitchFamily="2" charset="-122"/>
              </a:rPr>
              <a:t>discrete form of the radiance field based rendering</a:t>
            </a:r>
            <a:endParaRPr lang="en-US"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1520366235"/>
      </p:ext>
    </p:extLst>
  </p:cSld>
  <p:clrMapOvr>
    <a:masterClrMapping/>
  </p:clrMapOvr>
  <p:transition advTm="12526"/>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Rendering based on radiance field—Discrete form</a:t>
            </a:r>
            <a:endParaRPr lang="zh-CN" altLang="en-US" sz="3000" kern="0" dirty="0">
              <a:ea typeface="楷体" panose="02010609060101010101" pitchFamily="49" charset="-122"/>
              <a:cs typeface="Calibri" panose="020F0502020204030204" pitchFamily="34" charset="0"/>
            </a:endParaRPr>
          </a:p>
        </p:txBody>
      </p:sp>
      <p:cxnSp>
        <p:nvCxnSpPr>
          <p:cNvPr id="100" name="直接连接符 99">
            <a:extLst>
              <a:ext uri="{FF2B5EF4-FFF2-40B4-BE49-F238E27FC236}">
                <a16:creationId xmlns:a16="http://schemas.microsoft.com/office/drawing/2014/main" id="{2775A5BB-5009-43DF-A0B8-A669DE5858A4}"/>
              </a:ext>
            </a:extLst>
          </p:cNvPr>
          <p:cNvCxnSpPr/>
          <p:nvPr/>
        </p:nvCxnSpPr>
        <p:spPr>
          <a:xfrm>
            <a:off x="2745218" y="2158404"/>
            <a:ext cx="6120000" cy="0"/>
          </a:xfrm>
          <a:prstGeom prst="line">
            <a:avLst/>
          </a:prstGeom>
          <a:noFill/>
          <a:ln w="15875" cap="flat" cmpd="sng" algn="ctr">
            <a:solidFill>
              <a:srgbClr val="5B9BD5"/>
            </a:solidFill>
            <a:prstDash val="solid"/>
            <a:miter lim="800000"/>
            <a:tailEnd type="stealth" w="lg" len="lg"/>
          </a:ln>
          <a:effectLst/>
        </p:spPr>
      </p:cxnSp>
      <p:cxnSp>
        <p:nvCxnSpPr>
          <p:cNvPr id="101" name="直接连接符 100">
            <a:extLst>
              <a:ext uri="{FF2B5EF4-FFF2-40B4-BE49-F238E27FC236}">
                <a16:creationId xmlns:a16="http://schemas.microsoft.com/office/drawing/2014/main" id="{FC7E1937-3D41-455E-89F3-34E581F558DC}"/>
              </a:ext>
            </a:extLst>
          </p:cNvPr>
          <p:cNvCxnSpPr/>
          <p:nvPr/>
        </p:nvCxnSpPr>
        <p:spPr>
          <a:xfrm flipV="1">
            <a:off x="2752200" y="2012990"/>
            <a:ext cx="412" cy="144000"/>
          </a:xfrm>
          <a:prstGeom prst="line">
            <a:avLst/>
          </a:prstGeom>
          <a:noFill/>
          <a:ln w="15875" cap="flat" cmpd="sng" algn="ctr">
            <a:solidFill>
              <a:srgbClr val="5B9BD5"/>
            </a:solidFill>
            <a:prstDash val="solid"/>
            <a:miter lim="800000"/>
          </a:ln>
          <a:effectLst/>
        </p:spPr>
      </p:cxnSp>
      <p:cxnSp>
        <p:nvCxnSpPr>
          <p:cNvPr id="102" name="直接连接符 101">
            <a:extLst>
              <a:ext uri="{FF2B5EF4-FFF2-40B4-BE49-F238E27FC236}">
                <a16:creationId xmlns:a16="http://schemas.microsoft.com/office/drawing/2014/main" id="{EF447475-2D5F-4C04-99AE-01781C60358F}"/>
              </a:ext>
            </a:extLst>
          </p:cNvPr>
          <p:cNvCxnSpPr/>
          <p:nvPr/>
        </p:nvCxnSpPr>
        <p:spPr>
          <a:xfrm flipV="1">
            <a:off x="3651938" y="2022318"/>
            <a:ext cx="412" cy="144000"/>
          </a:xfrm>
          <a:prstGeom prst="line">
            <a:avLst/>
          </a:prstGeom>
          <a:noFill/>
          <a:ln w="15875" cap="flat" cmpd="sng" algn="ctr">
            <a:solidFill>
              <a:srgbClr val="5B9BD5"/>
            </a:solidFill>
            <a:prstDash val="solid"/>
            <a:miter lim="800000"/>
          </a:ln>
          <a:effectLst/>
        </p:spPr>
      </p:cxnSp>
      <p:cxnSp>
        <p:nvCxnSpPr>
          <p:cNvPr id="103" name="直接连接符 102">
            <a:extLst>
              <a:ext uri="{FF2B5EF4-FFF2-40B4-BE49-F238E27FC236}">
                <a16:creationId xmlns:a16="http://schemas.microsoft.com/office/drawing/2014/main" id="{B332D902-8920-4124-A72F-9010192EC09A}"/>
              </a:ext>
            </a:extLst>
          </p:cNvPr>
          <p:cNvCxnSpPr/>
          <p:nvPr/>
        </p:nvCxnSpPr>
        <p:spPr>
          <a:xfrm flipV="1">
            <a:off x="4551676" y="2022318"/>
            <a:ext cx="412" cy="144000"/>
          </a:xfrm>
          <a:prstGeom prst="line">
            <a:avLst/>
          </a:prstGeom>
          <a:noFill/>
          <a:ln w="15875" cap="flat" cmpd="sng" algn="ctr">
            <a:solidFill>
              <a:srgbClr val="5B9BD5"/>
            </a:solidFill>
            <a:prstDash val="solid"/>
            <a:miter lim="800000"/>
          </a:ln>
          <a:effectLst/>
        </p:spPr>
      </p:cxnSp>
      <p:cxnSp>
        <p:nvCxnSpPr>
          <p:cNvPr id="104" name="直接连接符 103">
            <a:extLst>
              <a:ext uri="{FF2B5EF4-FFF2-40B4-BE49-F238E27FC236}">
                <a16:creationId xmlns:a16="http://schemas.microsoft.com/office/drawing/2014/main" id="{549811A3-7760-4621-9626-1143F2102226}"/>
              </a:ext>
            </a:extLst>
          </p:cNvPr>
          <p:cNvCxnSpPr/>
          <p:nvPr/>
        </p:nvCxnSpPr>
        <p:spPr>
          <a:xfrm flipV="1">
            <a:off x="5451414" y="2022318"/>
            <a:ext cx="412" cy="144000"/>
          </a:xfrm>
          <a:prstGeom prst="line">
            <a:avLst/>
          </a:prstGeom>
          <a:noFill/>
          <a:ln w="15875" cap="flat" cmpd="sng" algn="ctr">
            <a:solidFill>
              <a:srgbClr val="5B9BD5"/>
            </a:solidFill>
            <a:prstDash val="solid"/>
            <a:miter lim="800000"/>
          </a:ln>
          <a:effectLst/>
        </p:spPr>
      </p:cxnSp>
      <p:cxnSp>
        <p:nvCxnSpPr>
          <p:cNvPr id="105" name="直接连接符 104">
            <a:extLst>
              <a:ext uri="{FF2B5EF4-FFF2-40B4-BE49-F238E27FC236}">
                <a16:creationId xmlns:a16="http://schemas.microsoft.com/office/drawing/2014/main" id="{0E0A3197-94B1-49DA-9D4E-6A5F77AB687B}"/>
              </a:ext>
            </a:extLst>
          </p:cNvPr>
          <p:cNvCxnSpPr/>
          <p:nvPr/>
        </p:nvCxnSpPr>
        <p:spPr>
          <a:xfrm flipV="1">
            <a:off x="6351152" y="2022318"/>
            <a:ext cx="412" cy="144000"/>
          </a:xfrm>
          <a:prstGeom prst="line">
            <a:avLst/>
          </a:prstGeom>
          <a:noFill/>
          <a:ln w="15875" cap="flat" cmpd="sng" algn="ctr">
            <a:solidFill>
              <a:srgbClr val="5B9BD5"/>
            </a:solidFill>
            <a:prstDash val="solid"/>
            <a:miter lim="800000"/>
          </a:ln>
          <a:effectLst/>
        </p:spPr>
      </p:cxnSp>
      <p:cxnSp>
        <p:nvCxnSpPr>
          <p:cNvPr id="106" name="直接连接符 105">
            <a:extLst>
              <a:ext uri="{FF2B5EF4-FFF2-40B4-BE49-F238E27FC236}">
                <a16:creationId xmlns:a16="http://schemas.microsoft.com/office/drawing/2014/main" id="{68415DB8-25DF-44EE-B70D-6E9A03A2EF1C}"/>
              </a:ext>
            </a:extLst>
          </p:cNvPr>
          <p:cNvCxnSpPr/>
          <p:nvPr/>
        </p:nvCxnSpPr>
        <p:spPr>
          <a:xfrm flipV="1">
            <a:off x="7250890" y="2022318"/>
            <a:ext cx="412" cy="144000"/>
          </a:xfrm>
          <a:prstGeom prst="line">
            <a:avLst/>
          </a:prstGeom>
          <a:noFill/>
          <a:ln w="15875" cap="flat" cmpd="sng" algn="ctr">
            <a:solidFill>
              <a:srgbClr val="5B9BD5"/>
            </a:solidFill>
            <a:prstDash val="solid"/>
            <a:miter lim="800000"/>
          </a:ln>
          <a:effectLst/>
        </p:spPr>
      </p:cxnSp>
      <p:cxnSp>
        <p:nvCxnSpPr>
          <p:cNvPr id="107" name="直接连接符 106">
            <a:extLst>
              <a:ext uri="{FF2B5EF4-FFF2-40B4-BE49-F238E27FC236}">
                <a16:creationId xmlns:a16="http://schemas.microsoft.com/office/drawing/2014/main" id="{DDC642DD-265B-4172-8253-8F8C546A3A87}"/>
              </a:ext>
            </a:extLst>
          </p:cNvPr>
          <p:cNvCxnSpPr/>
          <p:nvPr/>
        </p:nvCxnSpPr>
        <p:spPr>
          <a:xfrm flipV="1">
            <a:off x="8150628" y="2022318"/>
            <a:ext cx="412" cy="144000"/>
          </a:xfrm>
          <a:prstGeom prst="line">
            <a:avLst/>
          </a:prstGeom>
          <a:noFill/>
          <a:ln w="15875" cap="flat" cmpd="sng" algn="ctr">
            <a:solidFill>
              <a:srgbClr val="5B9BD5"/>
            </a:solidFill>
            <a:prstDash val="solid"/>
            <a:miter lim="800000"/>
          </a:ln>
          <a:effectLst/>
        </p:spPr>
      </p:cxnSp>
      <p:sp>
        <p:nvSpPr>
          <p:cNvPr id="108" name="文本框 107">
            <a:extLst>
              <a:ext uri="{FF2B5EF4-FFF2-40B4-BE49-F238E27FC236}">
                <a16:creationId xmlns:a16="http://schemas.microsoft.com/office/drawing/2014/main" id="{B08A7CE2-C03F-4D95-AFBF-78241CEAE1D1}"/>
              </a:ext>
            </a:extLst>
          </p:cNvPr>
          <p:cNvSpPr txBox="1"/>
          <p:nvPr/>
        </p:nvSpPr>
        <p:spPr>
          <a:xfrm>
            <a:off x="2580698" y="2092352"/>
            <a:ext cx="325730" cy="369332"/>
          </a:xfrm>
          <a:prstGeom prst="rect">
            <a:avLst/>
          </a:prstGeom>
          <a:noFill/>
        </p:spPr>
        <p:txBody>
          <a:bodyPr wrap="none" rtlCol="0">
            <a:spAutoFit/>
          </a:bodyPr>
          <a:lstStyle/>
          <a:p>
            <a:pPr eaLnBrk="1" fontAlgn="auto" hangingPunct="1">
              <a:spcBef>
                <a:spcPts val="0"/>
              </a:spcBef>
              <a:spcAft>
                <a:spcPts val="0"/>
              </a:spcAft>
            </a:pPr>
            <a:r>
              <a:rPr lang="en-US" altLang="zh-CN" sz="1800" i="1" dirty="0" err="1">
                <a:solidFill>
                  <a:prstClr val="black"/>
                </a:solidFill>
                <a:ea typeface="宋体" panose="02010600030101010101" pitchFamily="2" charset="-122"/>
                <a:cs typeface="Times New Roman" panose="02020603050405020304" pitchFamily="18" charset="0"/>
              </a:rPr>
              <a:t>t</a:t>
            </a:r>
            <a:r>
              <a:rPr lang="en-US" altLang="zh-CN" sz="1800" i="1" baseline="-25000" dirty="0" err="1">
                <a:solidFill>
                  <a:prstClr val="black"/>
                </a:solidFill>
                <a:ea typeface="宋体" panose="02010600030101010101" pitchFamily="2" charset="-122"/>
                <a:cs typeface="Times New Roman" panose="02020603050405020304" pitchFamily="18" charset="0"/>
              </a:rPr>
              <a:t>n</a:t>
            </a:r>
            <a:endParaRPr lang="zh-CN" altLang="en-US" sz="1800" i="1" baseline="-25000" dirty="0">
              <a:solidFill>
                <a:prstClr val="black"/>
              </a:solidFill>
              <a:ea typeface="宋体" panose="02010600030101010101" pitchFamily="2" charset="-122"/>
              <a:cs typeface="Times New Roman" panose="02020603050405020304" pitchFamily="18" charset="0"/>
            </a:endParaRPr>
          </a:p>
        </p:txBody>
      </p:sp>
      <p:sp>
        <p:nvSpPr>
          <p:cNvPr id="109" name="文本框 108">
            <a:extLst>
              <a:ext uri="{FF2B5EF4-FFF2-40B4-BE49-F238E27FC236}">
                <a16:creationId xmlns:a16="http://schemas.microsoft.com/office/drawing/2014/main" id="{F24487F2-E188-44F6-8761-81615C0D98D2}"/>
              </a:ext>
            </a:extLst>
          </p:cNvPr>
          <p:cNvSpPr txBox="1"/>
          <p:nvPr/>
        </p:nvSpPr>
        <p:spPr>
          <a:xfrm>
            <a:off x="8668820" y="2092352"/>
            <a:ext cx="292068" cy="369332"/>
          </a:xfrm>
          <a:prstGeom prst="rect">
            <a:avLst/>
          </a:prstGeom>
          <a:noFill/>
        </p:spPr>
        <p:txBody>
          <a:bodyPr wrap="none" rtlCol="0">
            <a:spAutoFit/>
          </a:bodyPr>
          <a:lstStyle/>
          <a:p>
            <a:pPr eaLnBrk="1" fontAlgn="auto" hangingPunct="1">
              <a:spcBef>
                <a:spcPts val="0"/>
              </a:spcBef>
              <a:spcAft>
                <a:spcPts val="0"/>
              </a:spcAft>
            </a:pPr>
            <a:r>
              <a:rPr lang="en-US" altLang="zh-CN" sz="1800" i="1" dirty="0" err="1">
                <a:solidFill>
                  <a:prstClr val="black"/>
                </a:solidFill>
                <a:ea typeface="宋体" panose="02010600030101010101" pitchFamily="2" charset="-122"/>
                <a:cs typeface="Times New Roman" panose="02020603050405020304" pitchFamily="18" charset="0"/>
              </a:rPr>
              <a:t>t</a:t>
            </a:r>
            <a:r>
              <a:rPr lang="en-US" altLang="zh-CN" sz="1800" i="1" baseline="-25000" dirty="0" err="1">
                <a:solidFill>
                  <a:prstClr val="black"/>
                </a:solidFill>
                <a:ea typeface="宋体" panose="02010600030101010101" pitchFamily="2" charset="-122"/>
                <a:cs typeface="Times New Roman" panose="02020603050405020304" pitchFamily="18" charset="0"/>
              </a:rPr>
              <a:t>f</a:t>
            </a:r>
            <a:endParaRPr lang="zh-CN" altLang="en-US" sz="1800" i="1" baseline="-25000" dirty="0">
              <a:solidFill>
                <a:prstClr val="black"/>
              </a:solidFill>
              <a:ea typeface="宋体" panose="02010600030101010101" pitchFamily="2" charset="-122"/>
              <a:cs typeface="Times New Roman" panose="02020603050405020304" pitchFamily="18" charset="0"/>
            </a:endParaRPr>
          </a:p>
        </p:txBody>
      </p:sp>
      <p:sp>
        <p:nvSpPr>
          <p:cNvPr id="110" name="左大括号 109">
            <a:extLst>
              <a:ext uri="{FF2B5EF4-FFF2-40B4-BE49-F238E27FC236}">
                <a16:creationId xmlns:a16="http://schemas.microsoft.com/office/drawing/2014/main" id="{3D6764FE-4DD6-41AF-9804-10C71D69F88F}"/>
              </a:ext>
            </a:extLst>
          </p:cNvPr>
          <p:cNvSpPr/>
          <p:nvPr/>
        </p:nvSpPr>
        <p:spPr>
          <a:xfrm rot="5400000">
            <a:off x="4878663" y="1420972"/>
            <a:ext cx="245764" cy="899738"/>
          </a:xfrm>
          <a:prstGeom prst="leftBrace">
            <a:avLst/>
          </a:pr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1" name="左大括号 110">
            <a:extLst>
              <a:ext uri="{FF2B5EF4-FFF2-40B4-BE49-F238E27FC236}">
                <a16:creationId xmlns:a16="http://schemas.microsoft.com/office/drawing/2014/main" id="{24A43B33-F444-495B-8AE9-A2F1D101A90E}"/>
              </a:ext>
            </a:extLst>
          </p:cNvPr>
          <p:cNvSpPr/>
          <p:nvPr/>
        </p:nvSpPr>
        <p:spPr>
          <a:xfrm rot="5400000">
            <a:off x="5778401" y="1416225"/>
            <a:ext cx="245764" cy="899738"/>
          </a:xfrm>
          <a:prstGeom prst="leftBrace">
            <a:avLst/>
          </a:pr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2" name="左大括号 111">
            <a:extLst>
              <a:ext uri="{FF2B5EF4-FFF2-40B4-BE49-F238E27FC236}">
                <a16:creationId xmlns:a16="http://schemas.microsoft.com/office/drawing/2014/main" id="{DB9B3786-5E90-4C20-928B-6D9AFBE73561}"/>
              </a:ext>
            </a:extLst>
          </p:cNvPr>
          <p:cNvSpPr/>
          <p:nvPr/>
        </p:nvSpPr>
        <p:spPr>
          <a:xfrm rot="5400000">
            <a:off x="6678139" y="1408312"/>
            <a:ext cx="245764" cy="899738"/>
          </a:xfrm>
          <a:prstGeom prst="leftBrace">
            <a:avLst/>
          </a:prstGeom>
          <a:noFill/>
          <a:ln w="12700" cap="flat" cmpd="sng" algn="ctr">
            <a:solidFill>
              <a:srgbClr val="70AD47">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3" name="文本框 112">
            <a:extLst>
              <a:ext uri="{FF2B5EF4-FFF2-40B4-BE49-F238E27FC236}">
                <a16:creationId xmlns:a16="http://schemas.microsoft.com/office/drawing/2014/main" id="{84D9D95B-BF09-493B-9836-CAE073846339}"/>
              </a:ext>
            </a:extLst>
          </p:cNvPr>
          <p:cNvSpPr txBox="1"/>
          <p:nvPr/>
        </p:nvSpPr>
        <p:spPr>
          <a:xfrm>
            <a:off x="5578487" y="1346481"/>
            <a:ext cx="71045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ea typeface="宋体" panose="02010600030101010101" pitchFamily="2" charset="-122"/>
                <a:cs typeface="Times New Roman" panose="02020603050405020304" pitchFamily="18" charset="0"/>
              </a:rPr>
              <a:t>区间</a:t>
            </a:r>
            <a:r>
              <a:rPr lang="en-US" altLang="zh-CN" sz="1800" i="1" dirty="0" err="1">
                <a:solidFill>
                  <a:prstClr val="black"/>
                </a:solidFill>
                <a:ea typeface="宋体" panose="02010600030101010101" pitchFamily="2" charset="-122"/>
                <a:cs typeface="Times New Roman" panose="02020603050405020304" pitchFamily="18" charset="0"/>
              </a:rPr>
              <a:t>i</a:t>
            </a:r>
            <a:endParaRPr lang="zh-CN" altLang="en-US" sz="1800" i="1" baseline="-25000" dirty="0">
              <a:solidFill>
                <a:prstClr val="black"/>
              </a:solidFill>
              <a:ea typeface="宋体" panose="02010600030101010101" pitchFamily="2" charset="-122"/>
              <a:cs typeface="Times New Roman" panose="02020603050405020304" pitchFamily="18" charset="0"/>
            </a:endParaRPr>
          </a:p>
        </p:txBody>
      </p:sp>
      <p:sp>
        <p:nvSpPr>
          <p:cNvPr id="114" name="文本框 113">
            <a:extLst>
              <a:ext uri="{FF2B5EF4-FFF2-40B4-BE49-F238E27FC236}">
                <a16:creationId xmlns:a16="http://schemas.microsoft.com/office/drawing/2014/main" id="{3BD3E1C3-EAF8-4918-84EB-CB987F98A053}"/>
              </a:ext>
            </a:extLst>
          </p:cNvPr>
          <p:cNvSpPr txBox="1"/>
          <p:nvPr/>
        </p:nvSpPr>
        <p:spPr>
          <a:xfrm>
            <a:off x="6384212" y="1346481"/>
            <a:ext cx="95571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ea typeface="宋体" panose="02010600030101010101" pitchFamily="2" charset="-122"/>
                <a:cs typeface="Times New Roman" panose="02020603050405020304" pitchFamily="18" charset="0"/>
              </a:rPr>
              <a:t>区间</a:t>
            </a:r>
            <a:r>
              <a:rPr lang="en-US" altLang="zh-CN" sz="1800" i="1" dirty="0">
                <a:solidFill>
                  <a:prstClr val="black"/>
                </a:solidFill>
                <a:ea typeface="宋体" panose="02010600030101010101" pitchFamily="2" charset="-122"/>
                <a:cs typeface="Times New Roman" panose="02020603050405020304" pitchFamily="18" charset="0"/>
              </a:rPr>
              <a:t>i</a:t>
            </a:r>
            <a:r>
              <a:rPr lang="en-US" altLang="zh-CN" sz="1800" dirty="0">
                <a:solidFill>
                  <a:prstClr val="black"/>
                </a:solidFill>
                <a:ea typeface="宋体" panose="02010600030101010101" pitchFamily="2" charset="-122"/>
                <a:cs typeface="Times New Roman" panose="02020603050405020304" pitchFamily="18" charset="0"/>
              </a:rPr>
              <a:t>+1</a:t>
            </a:r>
            <a:endParaRPr lang="zh-CN" altLang="en-US" sz="1800" baseline="-25000" dirty="0">
              <a:solidFill>
                <a:prstClr val="black"/>
              </a:solidFill>
              <a:ea typeface="宋体" panose="02010600030101010101" pitchFamily="2" charset="-122"/>
              <a:cs typeface="Times New Roman" panose="02020603050405020304" pitchFamily="18" charset="0"/>
            </a:endParaRPr>
          </a:p>
        </p:txBody>
      </p:sp>
      <p:sp>
        <p:nvSpPr>
          <p:cNvPr id="115" name="文本框 114">
            <a:extLst>
              <a:ext uri="{FF2B5EF4-FFF2-40B4-BE49-F238E27FC236}">
                <a16:creationId xmlns:a16="http://schemas.microsoft.com/office/drawing/2014/main" id="{8F89D9D8-C47B-40B3-9048-9FDDD6251C57}"/>
              </a:ext>
            </a:extLst>
          </p:cNvPr>
          <p:cNvSpPr txBox="1"/>
          <p:nvPr/>
        </p:nvSpPr>
        <p:spPr>
          <a:xfrm>
            <a:off x="4535461" y="1346481"/>
            <a:ext cx="902811" cy="369332"/>
          </a:xfrm>
          <a:prstGeom prst="rect">
            <a:avLst/>
          </a:prstGeom>
          <a:noFill/>
        </p:spPr>
        <p:txBody>
          <a:bodyPr wrap="none" rtlCol="0">
            <a:spAutoFit/>
          </a:bodyPr>
          <a:lstStyle/>
          <a:p>
            <a:pPr eaLnBrk="1" fontAlgn="auto" hangingPunct="1">
              <a:spcBef>
                <a:spcPts val="0"/>
              </a:spcBef>
              <a:spcAft>
                <a:spcPts val="0"/>
              </a:spcAft>
            </a:pPr>
            <a:r>
              <a:rPr lang="zh-CN" altLang="en-US" sz="1800" dirty="0">
                <a:solidFill>
                  <a:prstClr val="black"/>
                </a:solidFill>
                <a:ea typeface="宋体" panose="02010600030101010101" pitchFamily="2" charset="-122"/>
                <a:cs typeface="Times New Roman" panose="02020603050405020304" pitchFamily="18" charset="0"/>
              </a:rPr>
              <a:t>区间</a:t>
            </a:r>
            <a:r>
              <a:rPr lang="en-US" altLang="zh-CN" sz="1800" i="1" dirty="0">
                <a:solidFill>
                  <a:prstClr val="black"/>
                </a:solidFill>
                <a:ea typeface="宋体" panose="02010600030101010101" pitchFamily="2" charset="-122"/>
                <a:cs typeface="Times New Roman" panose="02020603050405020304" pitchFamily="18" charset="0"/>
              </a:rPr>
              <a:t>i</a:t>
            </a:r>
            <a:r>
              <a:rPr lang="en-US" altLang="zh-CN" sz="1800" dirty="0">
                <a:solidFill>
                  <a:prstClr val="black"/>
                </a:solidFill>
                <a:ea typeface="宋体" panose="02010600030101010101" pitchFamily="2" charset="-122"/>
                <a:cs typeface="Times New Roman" panose="02020603050405020304" pitchFamily="18" charset="0"/>
              </a:rPr>
              <a:t>-1</a:t>
            </a:r>
            <a:endParaRPr lang="zh-CN" altLang="en-US" sz="1800" baseline="-25000" dirty="0">
              <a:solidFill>
                <a:prstClr val="black"/>
              </a:solidFill>
              <a:ea typeface="宋体" panose="02010600030101010101" pitchFamily="2" charset="-122"/>
              <a:cs typeface="Times New Roman" panose="02020603050405020304" pitchFamily="18" charset="0"/>
            </a:endParaRPr>
          </a:p>
        </p:txBody>
      </p:sp>
      <p:sp>
        <p:nvSpPr>
          <p:cNvPr id="116" name="椭圆 115">
            <a:extLst>
              <a:ext uri="{FF2B5EF4-FFF2-40B4-BE49-F238E27FC236}">
                <a16:creationId xmlns:a16="http://schemas.microsoft.com/office/drawing/2014/main" id="{A876CA22-6423-4621-9CD1-5EC3B9C3C809}"/>
              </a:ext>
            </a:extLst>
          </p:cNvPr>
          <p:cNvSpPr/>
          <p:nvPr/>
        </p:nvSpPr>
        <p:spPr>
          <a:xfrm>
            <a:off x="7680453" y="2120987"/>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17" name="椭圆 116">
            <a:extLst>
              <a:ext uri="{FF2B5EF4-FFF2-40B4-BE49-F238E27FC236}">
                <a16:creationId xmlns:a16="http://schemas.microsoft.com/office/drawing/2014/main" id="{088E77C6-4974-41A5-825F-64F5B7309ADD}"/>
              </a:ext>
            </a:extLst>
          </p:cNvPr>
          <p:cNvSpPr/>
          <p:nvPr/>
        </p:nvSpPr>
        <p:spPr>
          <a:xfrm>
            <a:off x="5133568" y="2120987"/>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18" name="椭圆 117">
            <a:extLst>
              <a:ext uri="{FF2B5EF4-FFF2-40B4-BE49-F238E27FC236}">
                <a16:creationId xmlns:a16="http://schemas.microsoft.com/office/drawing/2014/main" id="{4AE10D82-B413-40E6-B179-E0073897D703}"/>
              </a:ext>
            </a:extLst>
          </p:cNvPr>
          <p:cNvSpPr/>
          <p:nvPr/>
        </p:nvSpPr>
        <p:spPr>
          <a:xfrm>
            <a:off x="6933044" y="2120987"/>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19" name="椭圆 118">
            <a:extLst>
              <a:ext uri="{FF2B5EF4-FFF2-40B4-BE49-F238E27FC236}">
                <a16:creationId xmlns:a16="http://schemas.microsoft.com/office/drawing/2014/main" id="{983A6B2B-B2D8-4F45-A95D-47200289CE10}"/>
              </a:ext>
            </a:extLst>
          </p:cNvPr>
          <p:cNvSpPr/>
          <p:nvPr/>
        </p:nvSpPr>
        <p:spPr>
          <a:xfrm>
            <a:off x="5618596" y="2120987"/>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20" name="椭圆 119">
            <a:extLst>
              <a:ext uri="{FF2B5EF4-FFF2-40B4-BE49-F238E27FC236}">
                <a16:creationId xmlns:a16="http://schemas.microsoft.com/office/drawing/2014/main" id="{3A651F7F-1613-4E59-B37D-155BC801657B}"/>
              </a:ext>
            </a:extLst>
          </p:cNvPr>
          <p:cNvSpPr/>
          <p:nvPr/>
        </p:nvSpPr>
        <p:spPr>
          <a:xfrm>
            <a:off x="3993378" y="2120987"/>
            <a:ext cx="72000" cy="72000"/>
          </a:xfrm>
          <a:prstGeom prst="ellipse">
            <a:avLst/>
          </a:prstGeom>
          <a:solidFill>
            <a:srgbClr val="C00000">
              <a:alpha val="76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C00000"/>
              </a:solidFill>
              <a:effectLst/>
              <a:uLnTx/>
              <a:uFillTx/>
              <a:latin typeface="Calibri" panose="020F0502020204030204"/>
              <a:ea typeface="宋体" panose="02010600030101010101" pitchFamily="2" charset="-122"/>
              <a:cs typeface="+mn-cs"/>
            </a:endParaRPr>
          </a:p>
        </p:txBody>
      </p:sp>
      <p:sp>
        <p:nvSpPr>
          <p:cNvPr id="121" name="文本框 120">
            <a:extLst>
              <a:ext uri="{FF2B5EF4-FFF2-40B4-BE49-F238E27FC236}">
                <a16:creationId xmlns:a16="http://schemas.microsoft.com/office/drawing/2014/main" id="{F2890C36-FC9A-45CA-B5C7-9033188BCA62}"/>
              </a:ext>
            </a:extLst>
          </p:cNvPr>
          <p:cNvSpPr txBox="1"/>
          <p:nvPr/>
        </p:nvSpPr>
        <p:spPr>
          <a:xfrm>
            <a:off x="5504586" y="2092352"/>
            <a:ext cx="292068" cy="369332"/>
          </a:xfrm>
          <a:prstGeom prst="rect">
            <a:avLst/>
          </a:prstGeom>
          <a:noFill/>
        </p:spPr>
        <p:txBody>
          <a:bodyPr wrap="none" rtlCol="0">
            <a:spAutoFit/>
          </a:bodyPr>
          <a:lstStyle/>
          <a:p>
            <a:pPr eaLnBrk="1" fontAlgn="auto" hangingPunct="1">
              <a:spcBef>
                <a:spcPts val="0"/>
              </a:spcBef>
              <a:spcAft>
                <a:spcPts val="0"/>
              </a:spcAft>
            </a:pPr>
            <a:r>
              <a:rPr lang="en-US" altLang="zh-CN" sz="1800" i="1" dirty="0" err="1">
                <a:solidFill>
                  <a:prstClr val="black"/>
                </a:solidFill>
                <a:ea typeface="宋体" panose="02010600030101010101" pitchFamily="2" charset="-122"/>
                <a:cs typeface="Times New Roman" panose="02020603050405020304" pitchFamily="18" charset="0"/>
              </a:rPr>
              <a:t>t</a:t>
            </a:r>
            <a:r>
              <a:rPr lang="en-US" altLang="zh-CN" sz="1800" i="1" baseline="-25000" dirty="0" err="1">
                <a:solidFill>
                  <a:prstClr val="black"/>
                </a:solidFill>
                <a:ea typeface="宋体" panose="02010600030101010101" pitchFamily="2" charset="-122"/>
                <a:cs typeface="Times New Roman" panose="02020603050405020304" pitchFamily="18" charset="0"/>
              </a:rPr>
              <a:t>i</a:t>
            </a:r>
            <a:endParaRPr lang="zh-CN" altLang="en-US" sz="1800" i="1" baseline="-25000" dirty="0">
              <a:solidFill>
                <a:prstClr val="black"/>
              </a:solidFill>
              <a:ea typeface="宋体" panose="02010600030101010101" pitchFamily="2" charset="-122"/>
              <a:cs typeface="Times New Roman" panose="02020603050405020304" pitchFamily="18" charset="0"/>
            </a:endParaRPr>
          </a:p>
        </p:txBody>
      </p:sp>
      <p:sp>
        <p:nvSpPr>
          <p:cNvPr id="122" name="文本框 121">
            <a:extLst>
              <a:ext uri="{FF2B5EF4-FFF2-40B4-BE49-F238E27FC236}">
                <a16:creationId xmlns:a16="http://schemas.microsoft.com/office/drawing/2014/main" id="{0702D90C-508E-48FD-9FC4-966793171263}"/>
              </a:ext>
            </a:extLst>
          </p:cNvPr>
          <p:cNvSpPr txBox="1"/>
          <p:nvPr/>
        </p:nvSpPr>
        <p:spPr>
          <a:xfrm>
            <a:off x="6823311" y="2092352"/>
            <a:ext cx="455574" cy="369332"/>
          </a:xfrm>
          <a:prstGeom prst="rect">
            <a:avLst/>
          </a:prstGeom>
          <a:noFill/>
        </p:spPr>
        <p:txBody>
          <a:bodyPr wrap="none" rtlCol="0">
            <a:spAutoFit/>
          </a:bodyPr>
          <a:lstStyle/>
          <a:p>
            <a:pPr eaLnBrk="1" fontAlgn="auto" hangingPunct="1">
              <a:spcBef>
                <a:spcPts val="0"/>
              </a:spcBef>
              <a:spcAft>
                <a:spcPts val="0"/>
              </a:spcAft>
            </a:pPr>
            <a:r>
              <a:rPr lang="en-US" altLang="zh-CN" sz="1800" i="1" dirty="0">
                <a:solidFill>
                  <a:prstClr val="black"/>
                </a:solidFill>
                <a:ea typeface="宋体" panose="02010600030101010101" pitchFamily="2" charset="-122"/>
                <a:cs typeface="Times New Roman" panose="02020603050405020304" pitchFamily="18" charset="0"/>
              </a:rPr>
              <a:t>t</a:t>
            </a:r>
            <a:r>
              <a:rPr lang="en-US" altLang="zh-CN" sz="1800" i="1" baseline="-25000" dirty="0">
                <a:solidFill>
                  <a:prstClr val="black"/>
                </a:solidFill>
                <a:ea typeface="宋体" panose="02010600030101010101" pitchFamily="2" charset="-122"/>
                <a:cs typeface="Times New Roman" panose="02020603050405020304" pitchFamily="18" charset="0"/>
              </a:rPr>
              <a:t>i</a:t>
            </a:r>
            <a:r>
              <a:rPr lang="en-US" altLang="zh-CN" sz="1800" baseline="-25000" dirty="0">
                <a:solidFill>
                  <a:prstClr val="black"/>
                </a:solidFill>
                <a:ea typeface="宋体" panose="02010600030101010101" pitchFamily="2" charset="-122"/>
                <a:cs typeface="Times New Roman" panose="02020603050405020304" pitchFamily="18" charset="0"/>
              </a:rPr>
              <a:t>+1</a:t>
            </a:r>
            <a:endParaRPr lang="zh-CN" altLang="en-US" sz="1800" baseline="-25000" dirty="0">
              <a:solidFill>
                <a:prstClr val="black"/>
              </a:solidFill>
              <a:ea typeface="宋体" panose="02010600030101010101" pitchFamily="2" charset="-122"/>
              <a:cs typeface="Times New Roman" panose="02020603050405020304" pitchFamily="18" charset="0"/>
            </a:endParaRPr>
          </a:p>
        </p:txBody>
      </p:sp>
      <p:sp>
        <p:nvSpPr>
          <p:cNvPr id="123" name="文本框 122">
            <a:extLst>
              <a:ext uri="{FF2B5EF4-FFF2-40B4-BE49-F238E27FC236}">
                <a16:creationId xmlns:a16="http://schemas.microsoft.com/office/drawing/2014/main" id="{C8F508EE-85FC-4537-87D0-09100A08E7AD}"/>
              </a:ext>
            </a:extLst>
          </p:cNvPr>
          <p:cNvSpPr txBox="1"/>
          <p:nvPr/>
        </p:nvSpPr>
        <p:spPr>
          <a:xfrm>
            <a:off x="4924541" y="2092352"/>
            <a:ext cx="420308" cy="369332"/>
          </a:xfrm>
          <a:prstGeom prst="rect">
            <a:avLst/>
          </a:prstGeom>
          <a:noFill/>
        </p:spPr>
        <p:txBody>
          <a:bodyPr wrap="none" rtlCol="0">
            <a:spAutoFit/>
          </a:bodyPr>
          <a:lstStyle/>
          <a:p>
            <a:pPr eaLnBrk="1" fontAlgn="auto" hangingPunct="1">
              <a:spcBef>
                <a:spcPts val="0"/>
              </a:spcBef>
              <a:spcAft>
                <a:spcPts val="0"/>
              </a:spcAft>
            </a:pPr>
            <a:r>
              <a:rPr lang="en-US" altLang="zh-CN" sz="1800" i="1" dirty="0">
                <a:solidFill>
                  <a:prstClr val="black"/>
                </a:solidFill>
                <a:ea typeface="宋体" panose="02010600030101010101" pitchFamily="2" charset="-122"/>
                <a:cs typeface="Times New Roman" panose="02020603050405020304" pitchFamily="18" charset="0"/>
              </a:rPr>
              <a:t>t</a:t>
            </a:r>
            <a:r>
              <a:rPr lang="en-US" altLang="zh-CN" sz="1800" i="1" baseline="-25000" dirty="0">
                <a:solidFill>
                  <a:prstClr val="black"/>
                </a:solidFill>
                <a:ea typeface="宋体" panose="02010600030101010101" pitchFamily="2" charset="-122"/>
                <a:cs typeface="Times New Roman" panose="02020603050405020304" pitchFamily="18" charset="0"/>
              </a:rPr>
              <a:t>i</a:t>
            </a:r>
            <a:r>
              <a:rPr lang="en-US" altLang="zh-CN" sz="1800" baseline="-25000" dirty="0">
                <a:solidFill>
                  <a:prstClr val="black"/>
                </a:solidFill>
                <a:ea typeface="宋体" panose="02010600030101010101" pitchFamily="2" charset="-122"/>
                <a:cs typeface="Times New Roman" panose="02020603050405020304" pitchFamily="18" charset="0"/>
              </a:rPr>
              <a:t>-1</a:t>
            </a:r>
            <a:endParaRPr lang="zh-CN" altLang="en-US" sz="1800" baseline="-25000" dirty="0">
              <a:solidFill>
                <a:prstClr val="black"/>
              </a:solidFill>
              <a:ea typeface="宋体" panose="02010600030101010101" pitchFamily="2" charset="-122"/>
              <a:cs typeface="Times New Roman" panose="02020603050405020304" pitchFamily="18" charset="0"/>
            </a:endParaRPr>
          </a:p>
        </p:txBody>
      </p:sp>
      <p:sp>
        <p:nvSpPr>
          <p:cNvPr id="124" name="文本框 123">
            <a:extLst>
              <a:ext uri="{FF2B5EF4-FFF2-40B4-BE49-F238E27FC236}">
                <a16:creationId xmlns:a16="http://schemas.microsoft.com/office/drawing/2014/main" id="{3B978D2B-6F2E-4570-8205-FDE5810FBB83}"/>
              </a:ext>
            </a:extLst>
          </p:cNvPr>
          <p:cNvSpPr txBox="1"/>
          <p:nvPr/>
        </p:nvSpPr>
        <p:spPr>
          <a:xfrm>
            <a:off x="7330905" y="1306914"/>
            <a:ext cx="552267" cy="446892"/>
          </a:xfrm>
          <a:prstGeom prst="rect">
            <a:avLst/>
          </a:prstGeom>
          <a:noFill/>
        </p:spPr>
        <p:txBody>
          <a:bodyPr wrap="none" rtlCol="0">
            <a:spAutoFit/>
          </a:bodyPr>
          <a:lstStyle/>
          <a:p>
            <a:pPr eaLnBrk="1" fontAlgn="auto" hangingPunct="1">
              <a:spcBef>
                <a:spcPts val="0"/>
              </a:spcBef>
              <a:spcAft>
                <a:spcPts val="0"/>
              </a:spcAft>
            </a:pPr>
            <a:r>
              <a:rPr lang="en-US" altLang="zh-CN" sz="1800" dirty="0">
                <a:solidFill>
                  <a:prstClr val="black"/>
                </a:solidFill>
                <a:latin typeface="Calibri" panose="020F0502020204030204"/>
                <a:ea typeface="宋体" panose="02010600030101010101" pitchFamily="2" charset="-122"/>
              </a:rPr>
              <a:t>……</a:t>
            </a:r>
          </a:p>
        </p:txBody>
      </p:sp>
      <p:sp>
        <p:nvSpPr>
          <p:cNvPr id="125" name="文本框 124">
            <a:extLst>
              <a:ext uri="{FF2B5EF4-FFF2-40B4-BE49-F238E27FC236}">
                <a16:creationId xmlns:a16="http://schemas.microsoft.com/office/drawing/2014/main" id="{AF10DE4A-45BD-401C-88D7-499406FDA917}"/>
              </a:ext>
            </a:extLst>
          </p:cNvPr>
          <p:cNvSpPr txBox="1"/>
          <p:nvPr/>
        </p:nvSpPr>
        <p:spPr>
          <a:xfrm>
            <a:off x="3886092" y="1304043"/>
            <a:ext cx="552267" cy="446892"/>
          </a:xfrm>
          <a:prstGeom prst="rect">
            <a:avLst/>
          </a:prstGeom>
          <a:noFill/>
        </p:spPr>
        <p:txBody>
          <a:bodyPr wrap="none" rtlCol="0">
            <a:spAutoFit/>
          </a:bodyPr>
          <a:lstStyle/>
          <a:p>
            <a:pPr eaLnBrk="1" fontAlgn="auto" hangingPunct="1">
              <a:spcBef>
                <a:spcPts val="0"/>
              </a:spcBef>
              <a:spcAft>
                <a:spcPts val="0"/>
              </a:spcAft>
            </a:pPr>
            <a:r>
              <a:rPr lang="en-US" altLang="zh-CN" sz="1800" dirty="0">
                <a:solidFill>
                  <a:prstClr val="black"/>
                </a:solidFill>
                <a:latin typeface="Calibri" panose="020F0502020204030204"/>
                <a:ea typeface="宋体" panose="02010600030101010101" pitchFamily="2" charset="-122"/>
              </a:rPr>
              <a:t>……</a:t>
            </a:r>
          </a:p>
        </p:txBody>
      </p:sp>
      <p:sp>
        <p:nvSpPr>
          <p:cNvPr id="130" name="Rectangle 8">
            <a:extLst>
              <a:ext uri="{FF2B5EF4-FFF2-40B4-BE49-F238E27FC236}">
                <a16:creationId xmlns:a16="http://schemas.microsoft.com/office/drawing/2014/main" id="{0930C38A-A76C-4485-A246-8CFCDA5C6F23}"/>
              </a:ext>
            </a:extLst>
          </p:cNvPr>
          <p:cNvSpPr/>
          <p:nvPr/>
        </p:nvSpPr>
        <p:spPr>
          <a:xfrm>
            <a:off x="795688" y="866502"/>
            <a:ext cx="7591775" cy="461665"/>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Divide the range [</a:t>
            </a:r>
            <a:r>
              <a:rPr lang="en-US" altLang="zh-CN" i="1" dirty="0" err="1">
                <a:effectLst/>
                <a:latin typeface="Times New Roman" panose="02020603050405020304" pitchFamily="18" charset="0"/>
                <a:ea typeface="宋体" panose="02010600030101010101" pitchFamily="2" charset="-122"/>
              </a:rPr>
              <a:t>t</a:t>
            </a:r>
            <a:r>
              <a:rPr lang="en-US" altLang="zh-CN" i="1" baseline="-25000" dirty="0" err="1">
                <a:effectLst/>
                <a:latin typeface="Times New Roman" panose="02020603050405020304" pitchFamily="18" charset="0"/>
                <a:ea typeface="宋体" panose="02010600030101010101" pitchFamily="2" charset="-122"/>
              </a:rPr>
              <a:t>n</a:t>
            </a:r>
            <a:r>
              <a:rPr lang="en-US" altLang="zh-CN" dirty="0">
                <a:effectLst/>
                <a:latin typeface="Times New Roman" panose="02020603050405020304" pitchFamily="18" charset="0"/>
                <a:ea typeface="宋体" panose="02010600030101010101" pitchFamily="2" charset="-122"/>
              </a:rPr>
              <a:t>, </a:t>
            </a:r>
            <a:r>
              <a:rPr lang="en-US" altLang="zh-CN" i="1" dirty="0" err="1">
                <a:effectLst/>
                <a:latin typeface="Times New Roman" panose="02020603050405020304" pitchFamily="18" charset="0"/>
                <a:ea typeface="宋体" panose="02010600030101010101" pitchFamily="2" charset="-122"/>
              </a:rPr>
              <a:t>t</a:t>
            </a:r>
            <a:r>
              <a:rPr lang="en-US" altLang="zh-CN" i="1" baseline="-25000" dirty="0" err="1">
                <a:effectLst/>
                <a:latin typeface="Times New Roman" panose="02020603050405020304" pitchFamily="18" charset="0"/>
                <a:ea typeface="宋体" panose="02010600030101010101" pitchFamily="2" charset="-122"/>
              </a:rPr>
              <a:t>f</a:t>
            </a:r>
            <a:r>
              <a:rPr lang="en-US" altLang="zh-CN" dirty="0">
                <a:effectLst/>
                <a:latin typeface="Times New Roman" panose="02020603050405020304" pitchFamily="18" charset="0"/>
                <a:ea typeface="宋体" panose="02010600030101010101" pitchFamily="2" charset="-122"/>
              </a:rPr>
              <a:t>] to </a:t>
            </a:r>
            <a:r>
              <a:rPr lang="en-US" altLang="zh-CN" i="1" dirty="0">
                <a:effectLst/>
                <a:latin typeface="Times New Roman" panose="02020603050405020304" pitchFamily="18" charset="0"/>
                <a:ea typeface="宋体" panose="02010600030101010101" pitchFamily="2" charset="-122"/>
              </a:rPr>
              <a:t>N</a:t>
            </a:r>
            <a:r>
              <a:rPr lang="en-US" altLang="zh-CN" dirty="0">
                <a:effectLst/>
                <a:latin typeface="Times New Roman" panose="02020603050405020304" pitchFamily="18" charset="0"/>
                <a:ea typeface="宋体" panose="02010600030101010101" pitchFamily="2" charset="-122"/>
              </a:rPr>
              <a:t> sub-ranges,</a:t>
            </a:r>
            <a:endParaRPr lang="en-US" dirty="0">
              <a:solidFill>
                <a:srgbClr val="000000"/>
              </a:solidFill>
              <a:cs typeface="Times New Roman" panose="02020603050405020304" pitchFamily="18" charset="0"/>
            </a:endParaRPr>
          </a:p>
        </p:txBody>
      </p:sp>
      <p:sp>
        <p:nvSpPr>
          <p:cNvPr id="34" name="Rectangle 8">
            <a:extLst>
              <a:ext uri="{FF2B5EF4-FFF2-40B4-BE49-F238E27FC236}">
                <a16:creationId xmlns:a16="http://schemas.microsoft.com/office/drawing/2014/main" id="{728DA06C-C65C-4760-BAB6-13A8F83CB35C}"/>
              </a:ext>
            </a:extLst>
          </p:cNvPr>
          <p:cNvSpPr/>
          <p:nvPr/>
        </p:nvSpPr>
        <p:spPr>
          <a:xfrm>
            <a:off x="795688" y="2728984"/>
            <a:ext cx="7591775" cy="461665"/>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The </a:t>
            </a:r>
            <a:r>
              <a:rPr lang="en-US" altLang="zh-CN" i="1" dirty="0" err="1">
                <a:effectLst/>
                <a:latin typeface="Times New Roman" panose="02020603050405020304" pitchFamily="18" charset="0"/>
                <a:ea typeface="宋体" panose="02010600030101010101" pitchFamily="2" charset="-122"/>
              </a:rPr>
              <a:t>i</a:t>
            </a:r>
            <a:r>
              <a:rPr lang="en-US" altLang="zh-CN" dirty="0" err="1">
                <a:effectLst/>
                <a:latin typeface="Times New Roman" panose="02020603050405020304" pitchFamily="18" charset="0"/>
                <a:ea typeface="宋体" panose="02010600030101010101" pitchFamily="2" charset="-122"/>
              </a:rPr>
              <a:t>th</a:t>
            </a:r>
            <a:r>
              <a:rPr lang="en-US" altLang="zh-CN" dirty="0">
                <a:effectLst/>
                <a:latin typeface="Times New Roman" panose="02020603050405020304" pitchFamily="18" charset="0"/>
                <a:ea typeface="宋体" panose="02010600030101010101" pitchFamily="2" charset="-122"/>
              </a:rPr>
              <a:t> sub-range is</a:t>
            </a:r>
            <a:endParaRPr lang="en-US" dirty="0">
              <a:solidFill>
                <a:srgbClr val="000000"/>
              </a:solidFill>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FC6472E7-46C3-4B45-AB80-132C1FF135EA}"/>
              </a:ext>
            </a:extLst>
          </p:cNvPr>
          <p:cNvGraphicFramePr>
            <a:graphicFrameLocks noChangeAspect="1"/>
          </p:cNvGraphicFramePr>
          <p:nvPr>
            <p:extLst>
              <p:ext uri="{D42A27DB-BD31-4B8C-83A1-F6EECF244321}">
                <p14:modId xmlns:p14="http://schemas.microsoft.com/office/powerpoint/2010/main" val="720219307"/>
              </p:ext>
            </p:extLst>
          </p:nvPr>
        </p:nvGraphicFramePr>
        <p:xfrm>
          <a:off x="3397644" y="2547938"/>
          <a:ext cx="5168900" cy="838200"/>
        </p:xfrm>
        <a:graphic>
          <a:graphicData uri="http://schemas.openxmlformats.org/presentationml/2006/ole">
            <mc:AlternateContent xmlns:mc="http://schemas.openxmlformats.org/markup-compatibility/2006">
              <mc:Choice xmlns:v="urn:schemas-microsoft-com:vml" Requires="v">
                <p:oleObj spid="_x0000_s238661" name="Equation" r:id="rId3" imgW="2349360" imgH="368280" progId="Equation.DSMT4">
                  <p:embed/>
                </p:oleObj>
              </mc:Choice>
              <mc:Fallback>
                <p:oleObj name="Equation" r:id="rId3" imgW="2349360" imgH="368280" progId="Equation.DSMT4">
                  <p:embed/>
                  <p:pic>
                    <p:nvPicPr>
                      <p:cNvPr id="0" name="Object 1"/>
                      <p:cNvPicPr>
                        <a:picLocks noChangeAspect="1" noChangeArrowheads="1"/>
                      </p:cNvPicPr>
                      <p:nvPr/>
                    </p:nvPicPr>
                    <p:blipFill>
                      <a:blip r:embed="rId4"/>
                      <a:srcRect/>
                      <a:stretch>
                        <a:fillRect/>
                      </a:stretch>
                    </p:blipFill>
                    <p:spPr bwMode="auto">
                      <a:xfrm>
                        <a:off x="3397644" y="2547938"/>
                        <a:ext cx="5168900" cy="838200"/>
                      </a:xfrm>
                      <a:prstGeom prst="rect">
                        <a:avLst/>
                      </a:prstGeom>
                      <a:noFill/>
                    </p:spPr>
                  </p:pic>
                </p:oleObj>
              </mc:Fallback>
            </mc:AlternateContent>
          </a:graphicData>
        </a:graphic>
      </p:graphicFrame>
      <p:sp>
        <p:nvSpPr>
          <p:cNvPr id="37" name="Rectangle 8">
            <a:extLst>
              <a:ext uri="{FF2B5EF4-FFF2-40B4-BE49-F238E27FC236}">
                <a16:creationId xmlns:a16="http://schemas.microsoft.com/office/drawing/2014/main" id="{85B71B3B-DE0B-44DF-A79E-92DA2D360FD4}"/>
              </a:ext>
            </a:extLst>
          </p:cNvPr>
          <p:cNvSpPr/>
          <p:nvPr/>
        </p:nvSpPr>
        <p:spPr>
          <a:xfrm>
            <a:off x="803923" y="3322112"/>
            <a:ext cx="10823785" cy="830997"/>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In sub-range </a:t>
            </a:r>
            <a:r>
              <a:rPr lang="en-US" altLang="zh-CN" i="1" dirty="0" err="1">
                <a:effectLst/>
                <a:latin typeface="Times New Roman" panose="02020603050405020304" pitchFamily="18" charset="0"/>
                <a:ea typeface="宋体" panose="02010600030101010101" pitchFamily="2" charset="-122"/>
              </a:rPr>
              <a:t>i</a:t>
            </a:r>
            <a:r>
              <a:rPr lang="en-US" altLang="zh-CN" dirty="0">
                <a:effectLst/>
                <a:latin typeface="Times New Roman" panose="02020603050405020304" pitchFamily="18" charset="0"/>
                <a:ea typeface="宋体" panose="02010600030101010101" pitchFamily="2" charset="-122"/>
              </a:rPr>
              <a:t>, randomly sample one point </a:t>
            </a:r>
            <a:r>
              <a:rPr lang="en-US" altLang="zh-CN" i="1" dirty="0" err="1">
                <a:effectLst/>
                <a:latin typeface="Times New Roman" panose="02020603050405020304" pitchFamily="18" charset="0"/>
                <a:ea typeface="宋体" panose="02010600030101010101" pitchFamily="2" charset="-122"/>
              </a:rPr>
              <a:t>t</a:t>
            </a:r>
            <a:r>
              <a:rPr lang="en-US" altLang="zh-CN" i="1" baseline="-25000" dirty="0" err="1">
                <a:effectLst/>
                <a:latin typeface="Times New Roman" panose="02020603050405020304" pitchFamily="18" charset="0"/>
                <a:ea typeface="宋体" panose="02010600030101010101" pitchFamily="2" charset="-122"/>
              </a:rPr>
              <a:t>i</a:t>
            </a:r>
            <a:r>
              <a:rPr lang="en-US" altLang="zh-CN" dirty="0">
                <a:effectLst/>
                <a:latin typeface="Times New Roman" panose="02020603050405020304" pitchFamily="18" charset="0"/>
                <a:ea typeface="宋体" panose="02010600030101010101" pitchFamily="2" charset="-122"/>
              </a:rPr>
              <a:t> whose value conforms to a uniform distribution,  </a:t>
            </a:r>
            <a:endParaRPr lang="en-US" dirty="0">
              <a:solidFill>
                <a:srgbClr val="000000"/>
              </a:solidFill>
              <a:cs typeface="Times New Roman" panose="02020603050405020304" pitchFamily="18" charset="0"/>
            </a:endParaRPr>
          </a:p>
        </p:txBody>
      </p:sp>
      <p:graphicFrame>
        <p:nvGraphicFramePr>
          <p:cNvPr id="5" name="对象 4">
            <a:extLst>
              <a:ext uri="{FF2B5EF4-FFF2-40B4-BE49-F238E27FC236}">
                <a16:creationId xmlns:a16="http://schemas.microsoft.com/office/drawing/2014/main" id="{D30070AC-2D6F-4063-9056-D47196C514D6}"/>
              </a:ext>
            </a:extLst>
          </p:cNvPr>
          <p:cNvGraphicFramePr>
            <a:graphicFrameLocks noChangeAspect="1"/>
          </p:cNvGraphicFramePr>
          <p:nvPr>
            <p:extLst>
              <p:ext uri="{D42A27DB-BD31-4B8C-83A1-F6EECF244321}">
                <p14:modId xmlns:p14="http://schemas.microsoft.com/office/powerpoint/2010/main" val="2009742916"/>
              </p:ext>
            </p:extLst>
          </p:nvPr>
        </p:nvGraphicFramePr>
        <p:xfrm>
          <a:off x="3295866" y="3795699"/>
          <a:ext cx="4417439" cy="805000"/>
        </p:xfrm>
        <a:graphic>
          <a:graphicData uri="http://schemas.openxmlformats.org/presentationml/2006/ole">
            <mc:AlternateContent xmlns:mc="http://schemas.openxmlformats.org/markup-compatibility/2006">
              <mc:Choice xmlns:v="urn:schemas-microsoft-com:vml" Requires="v">
                <p:oleObj spid="_x0000_s238662" name="Equation" r:id="rId5" imgW="2108200" imgH="368300" progId="Equation.DSMT4">
                  <p:embed/>
                </p:oleObj>
              </mc:Choice>
              <mc:Fallback>
                <p:oleObj name="Equation" r:id="rId5" imgW="2108200" imgH="3683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5866" y="3795699"/>
                        <a:ext cx="4417439" cy="805000"/>
                      </a:xfrm>
                      <a:prstGeom prst="rect">
                        <a:avLst/>
                      </a:prstGeom>
                      <a:noFill/>
                    </p:spPr>
                  </p:pic>
                </p:oleObj>
              </mc:Fallback>
            </mc:AlternateContent>
          </a:graphicData>
        </a:graphic>
      </p:graphicFrame>
      <p:sp>
        <p:nvSpPr>
          <p:cNvPr id="40" name="Rectangle 8">
            <a:extLst>
              <a:ext uri="{FF2B5EF4-FFF2-40B4-BE49-F238E27FC236}">
                <a16:creationId xmlns:a16="http://schemas.microsoft.com/office/drawing/2014/main" id="{E7B91B8E-F53E-4EE1-85BE-4B854EB1584B}"/>
              </a:ext>
            </a:extLst>
          </p:cNvPr>
          <p:cNvSpPr/>
          <p:nvPr/>
        </p:nvSpPr>
        <p:spPr>
          <a:xfrm>
            <a:off x="805682" y="4658787"/>
            <a:ext cx="6385950" cy="461665"/>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Then, Eq. (1) can be approximated as,</a:t>
            </a:r>
            <a:endParaRPr lang="en-US" dirty="0">
              <a:solidFill>
                <a:srgbClr val="000000"/>
              </a:solidFill>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658B4F37-321E-4DEE-9183-485FE9F890E5}"/>
              </a:ext>
            </a:extLst>
          </p:cNvPr>
          <p:cNvGraphicFramePr>
            <a:graphicFrameLocks noChangeAspect="1"/>
          </p:cNvGraphicFramePr>
          <p:nvPr>
            <p:extLst>
              <p:ext uri="{D42A27DB-BD31-4B8C-83A1-F6EECF244321}">
                <p14:modId xmlns:p14="http://schemas.microsoft.com/office/powerpoint/2010/main" val="2950548214"/>
              </p:ext>
            </p:extLst>
          </p:nvPr>
        </p:nvGraphicFramePr>
        <p:xfrm>
          <a:off x="3109897" y="5090920"/>
          <a:ext cx="5289924" cy="746598"/>
        </p:xfrm>
        <a:graphic>
          <a:graphicData uri="http://schemas.openxmlformats.org/presentationml/2006/ole">
            <mc:AlternateContent xmlns:mc="http://schemas.openxmlformats.org/markup-compatibility/2006">
              <mc:Choice xmlns:v="urn:schemas-microsoft-com:vml" Requires="v">
                <p:oleObj spid="_x0000_s238663" name="Equation" r:id="rId7" imgW="3200400" imgH="431800" progId="Equation.DSMT4">
                  <p:embed/>
                </p:oleObj>
              </mc:Choice>
              <mc:Fallback>
                <p:oleObj name="Equation" r:id="rId7" imgW="3200400" imgH="4318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897" y="5090920"/>
                        <a:ext cx="5289924" cy="746598"/>
                      </a:xfrm>
                      <a:prstGeom prst="rect">
                        <a:avLst/>
                      </a:prstGeom>
                      <a:noFill/>
                    </p:spPr>
                  </p:pic>
                </p:oleObj>
              </mc:Fallback>
            </mc:AlternateContent>
          </a:graphicData>
        </a:graphic>
      </p:graphicFrame>
      <p:sp>
        <p:nvSpPr>
          <p:cNvPr id="43" name="Rectangle 8">
            <a:extLst>
              <a:ext uri="{FF2B5EF4-FFF2-40B4-BE49-F238E27FC236}">
                <a16:creationId xmlns:a16="http://schemas.microsoft.com/office/drawing/2014/main" id="{238888D7-1877-4B89-B6D6-E0567F50325C}"/>
              </a:ext>
            </a:extLst>
          </p:cNvPr>
          <p:cNvSpPr/>
          <p:nvPr/>
        </p:nvSpPr>
        <p:spPr>
          <a:xfrm>
            <a:off x="9574861" y="5120452"/>
            <a:ext cx="664772" cy="461665"/>
          </a:xfrm>
          <a:prstGeom prst="rect">
            <a:avLst/>
          </a:prstGeom>
        </p:spPr>
        <p:txBody>
          <a:bodyPr wrap="square">
            <a:spAutoFit/>
          </a:bodyPr>
          <a:lstStyle/>
          <a:p>
            <a:pPr algn="just" eaLnBrk="1" fontAlgn="auto" hangingPunct="1">
              <a:spcBef>
                <a:spcPts val="0"/>
              </a:spcBef>
              <a:spcAft>
                <a:spcPts val="0"/>
              </a:spcAft>
            </a:pPr>
            <a:r>
              <a:rPr lang="en-US" dirty="0">
                <a:solidFill>
                  <a:srgbClr val="000000"/>
                </a:solidFill>
                <a:cs typeface="Times New Roman" panose="02020603050405020304" pitchFamily="18" charset="0"/>
              </a:rPr>
              <a:t>(2)</a:t>
            </a:r>
          </a:p>
        </p:txBody>
      </p:sp>
    </p:spTree>
    <p:extLst>
      <p:ext uri="{BB962C8B-B14F-4D97-AF65-F5344CB8AC3E}">
        <p14:creationId xmlns:p14="http://schemas.microsoft.com/office/powerpoint/2010/main" val="4193343808"/>
      </p:ext>
    </p:extLst>
  </p:cSld>
  <p:clrMapOvr>
    <a:masterClrMapping/>
  </p:clrMapOvr>
  <p:transition advTm="12526"/>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F8CEE735-8678-4629-8596-5EAD06552569}"/>
              </a:ext>
            </a:extLst>
          </p:cNvPr>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Rendering based on radiance field—Discrete form</a:t>
            </a:r>
            <a:endParaRPr lang="zh-CN" altLang="en-US" sz="3000" kern="0" dirty="0">
              <a:ea typeface="楷体" panose="02010609060101010101" pitchFamily="49" charset="-122"/>
              <a:cs typeface="Calibri" panose="020F0502020204030204" pitchFamily="34" charset="0"/>
            </a:endParaRPr>
          </a:p>
        </p:txBody>
      </p:sp>
      <p:graphicFrame>
        <p:nvGraphicFramePr>
          <p:cNvPr id="4" name="对象 3">
            <a:extLst>
              <a:ext uri="{FF2B5EF4-FFF2-40B4-BE49-F238E27FC236}">
                <a16:creationId xmlns:a16="http://schemas.microsoft.com/office/drawing/2014/main" id="{0EDF2B2F-76B3-4618-A532-D16EEF621573}"/>
              </a:ext>
            </a:extLst>
          </p:cNvPr>
          <p:cNvGraphicFramePr>
            <a:graphicFrameLocks noChangeAspect="1"/>
          </p:cNvGraphicFramePr>
          <p:nvPr>
            <p:extLst>
              <p:ext uri="{D42A27DB-BD31-4B8C-83A1-F6EECF244321}">
                <p14:modId xmlns:p14="http://schemas.microsoft.com/office/powerpoint/2010/main" val="3162978973"/>
              </p:ext>
            </p:extLst>
          </p:nvPr>
        </p:nvGraphicFramePr>
        <p:xfrm>
          <a:off x="2097323" y="2570237"/>
          <a:ext cx="7109595" cy="678000"/>
        </p:xfrm>
        <a:graphic>
          <a:graphicData uri="http://schemas.openxmlformats.org/presentationml/2006/ole">
            <mc:AlternateContent xmlns:mc="http://schemas.openxmlformats.org/markup-compatibility/2006">
              <mc:Choice xmlns:v="urn:schemas-microsoft-com:vml" Requires="v">
                <p:oleObj spid="_x0000_s239758" name="Equation" r:id="rId3" imgW="4152900" imgH="381000" progId="Equation.DSMT4">
                  <p:embed/>
                </p:oleObj>
              </mc:Choice>
              <mc:Fallback>
                <p:oleObj name="Equation" r:id="rId3" imgW="4152900" imgH="3810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323" y="2570237"/>
                        <a:ext cx="7109595" cy="678000"/>
                      </a:xfrm>
                      <a:prstGeom prst="rect">
                        <a:avLst/>
                      </a:prstGeom>
                      <a:noFill/>
                    </p:spPr>
                  </p:pic>
                </p:oleObj>
              </mc:Fallback>
            </mc:AlternateContent>
          </a:graphicData>
        </a:graphic>
      </p:graphicFrame>
      <p:sp>
        <p:nvSpPr>
          <p:cNvPr id="39" name="Rectangle 8">
            <a:extLst>
              <a:ext uri="{FF2B5EF4-FFF2-40B4-BE49-F238E27FC236}">
                <a16:creationId xmlns:a16="http://schemas.microsoft.com/office/drawing/2014/main" id="{A1A2FA15-DF80-474B-A724-C64EBE2107C8}"/>
              </a:ext>
            </a:extLst>
          </p:cNvPr>
          <p:cNvSpPr/>
          <p:nvPr/>
        </p:nvSpPr>
        <p:spPr>
          <a:xfrm>
            <a:off x="805681" y="970381"/>
            <a:ext cx="10158729" cy="461665"/>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By considering the opacity and the color in the sub-range [</a:t>
            </a:r>
            <a:r>
              <a:rPr lang="en-US" altLang="zh-CN" i="1" dirty="0" err="1">
                <a:effectLst/>
                <a:latin typeface="Times New Roman" panose="02020603050405020304" pitchFamily="18" charset="0"/>
                <a:ea typeface="宋体" panose="02010600030101010101" pitchFamily="2" charset="-122"/>
              </a:rPr>
              <a:t>t</a:t>
            </a:r>
            <a:r>
              <a:rPr lang="en-US" altLang="zh-CN" i="1" baseline="-25000" dirty="0" err="1">
                <a:effectLst/>
                <a:latin typeface="Times New Roman" panose="02020603050405020304" pitchFamily="18" charset="0"/>
                <a:ea typeface="宋体" panose="02010600030101010101" pitchFamily="2" charset="-122"/>
              </a:rPr>
              <a:t>i</a:t>
            </a:r>
            <a:r>
              <a:rPr lang="en-US" altLang="zh-CN" dirty="0">
                <a:effectLst/>
                <a:latin typeface="Times New Roman" panose="02020603050405020304" pitchFamily="18" charset="0"/>
                <a:ea typeface="宋体" panose="02010600030101010101" pitchFamily="2" charset="-122"/>
              </a:rPr>
              <a:t>, </a:t>
            </a:r>
            <a:r>
              <a:rPr lang="en-US" altLang="zh-CN" i="1" dirty="0">
                <a:effectLst/>
                <a:latin typeface="Times New Roman" panose="02020603050405020304" pitchFamily="18" charset="0"/>
                <a:ea typeface="宋体" panose="02010600030101010101" pitchFamily="2" charset="-122"/>
              </a:rPr>
              <a:t>t</a:t>
            </a:r>
            <a:r>
              <a:rPr lang="en-US" altLang="zh-CN" i="1" baseline="-25000" dirty="0">
                <a:effectLst/>
                <a:latin typeface="Times New Roman" panose="02020603050405020304" pitchFamily="18" charset="0"/>
                <a:ea typeface="宋体" panose="02010600030101010101" pitchFamily="2" charset="-122"/>
              </a:rPr>
              <a:t>i</a:t>
            </a:r>
            <a:r>
              <a:rPr lang="en-US" altLang="zh-CN" baseline="-25000" dirty="0">
                <a:effectLst/>
                <a:latin typeface="Times New Roman" panose="02020603050405020304" pitchFamily="18" charset="0"/>
                <a:ea typeface="宋体" panose="02010600030101010101" pitchFamily="2" charset="-122"/>
              </a:rPr>
              <a:t>+1</a:t>
            </a:r>
            <a:r>
              <a:rPr lang="en-US" altLang="zh-CN" dirty="0">
                <a:effectLst/>
                <a:latin typeface="Times New Roman" panose="02020603050405020304" pitchFamily="18" charset="0"/>
                <a:ea typeface="宋体" panose="02010600030101010101" pitchFamily="2" charset="-122"/>
              </a:rPr>
              <a:t>] as constants,</a:t>
            </a:r>
            <a:endParaRPr lang="en-US" dirty="0">
              <a:solidFill>
                <a:srgbClr val="000000"/>
              </a:solidFill>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C069D0F0-6C03-431A-8280-032827FBCD00}"/>
              </a:ext>
            </a:extLst>
          </p:cNvPr>
          <p:cNvGraphicFramePr>
            <a:graphicFrameLocks noChangeAspect="1"/>
          </p:cNvGraphicFramePr>
          <p:nvPr>
            <p:extLst>
              <p:ext uri="{D42A27DB-BD31-4B8C-83A1-F6EECF244321}">
                <p14:modId xmlns:p14="http://schemas.microsoft.com/office/powerpoint/2010/main" val="1750838434"/>
              </p:ext>
            </p:extLst>
          </p:nvPr>
        </p:nvGraphicFramePr>
        <p:xfrm>
          <a:off x="3268496" y="1555354"/>
          <a:ext cx="1458700" cy="452382"/>
        </p:xfrm>
        <a:graphic>
          <a:graphicData uri="http://schemas.openxmlformats.org/presentationml/2006/ole">
            <mc:AlternateContent xmlns:mc="http://schemas.openxmlformats.org/markup-compatibility/2006">
              <mc:Choice xmlns:v="urn:schemas-microsoft-com:vml" Requires="v">
                <p:oleObj spid="_x0000_s239759" name="Equation" r:id="rId5" imgW="863225" imgH="253890" progId="Equation.DSMT4">
                  <p:embed/>
                </p:oleObj>
              </mc:Choice>
              <mc:Fallback>
                <p:oleObj name="Equation" r:id="rId5" imgW="863225" imgH="25389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496" y="1555354"/>
                        <a:ext cx="1458700" cy="452382"/>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01E7F27C-46B2-40DB-8034-4FB8CFF91C15}"/>
              </a:ext>
            </a:extLst>
          </p:cNvPr>
          <p:cNvGraphicFramePr>
            <a:graphicFrameLocks noChangeAspect="1"/>
          </p:cNvGraphicFramePr>
          <p:nvPr>
            <p:extLst>
              <p:ext uri="{D42A27DB-BD31-4B8C-83A1-F6EECF244321}">
                <p14:modId xmlns:p14="http://schemas.microsoft.com/office/powerpoint/2010/main" val="3375731451"/>
              </p:ext>
            </p:extLst>
          </p:nvPr>
        </p:nvGraphicFramePr>
        <p:xfrm>
          <a:off x="5125674" y="1555354"/>
          <a:ext cx="1509477" cy="420253"/>
        </p:xfrm>
        <a:graphic>
          <a:graphicData uri="http://schemas.openxmlformats.org/presentationml/2006/ole">
            <mc:AlternateContent xmlns:mc="http://schemas.openxmlformats.org/markup-compatibility/2006">
              <mc:Choice xmlns:v="urn:schemas-microsoft-com:vml" Requires="v">
                <p:oleObj spid="_x0000_s239760" name="Equation" r:id="rId7" imgW="965200" imgH="254000" progId="Equation.DSMT4">
                  <p:embed/>
                </p:oleObj>
              </mc:Choice>
              <mc:Fallback>
                <p:oleObj name="Equation" r:id="rId7" imgW="965200" imgH="2540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5674" y="1555354"/>
                        <a:ext cx="1509477" cy="420253"/>
                      </a:xfrm>
                      <a:prstGeom prst="rect">
                        <a:avLst/>
                      </a:prstGeom>
                      <a:noFill/>
                    </p:spPr>
                  </p:pic>
                </p:oleObj>
              </mc:Fallback>
            </mc:AlternateContent>
          </a:graphicData>
        </a:graphic>
      </p:graphicFrame>
      <p:sp>
        <p:nvSpPr>
          <p:cNvPr id="44" name="Rectangle 8">
            <a:extLst>
              <a:ext uri="{FF2B5EF4-FFF2-40B4-BE49-F238E27FC236}">
                <a16:creationId xmlns:a16="http://schemas.microsoft.com/office/drawing/2014/main" id="{D3340F97-3DE7-4D9F-B38D-EAA147AC100D}"/>
              </a:ext>
            </a:extLst>
          </p:cNvPr>
          <p:cNvSpPr/>
          <p:nvPr/>
        </p:nvSpPr>
        <p:spPr>
          <a:xfrm>
            <a:off x="801047" y="2058154"/>
            <a:ext cx="10158729" cy="461665"/>
          </a:xfrm>
          <a:prstGeom prst="rect">
            <a:avLst/>
          </a:prstGeom>
        </p:spPr>
        <p:txBody>
          <a:bodyPr wrap="square">
            <a:spAutoFit/>
          </a:bodyPr>
          <a:lstStyle/>
          <a:p>
            <a:pPr algn="just" eaLnBrk="1" fontAlgn="auto" hangingPunct="1">
              <a:spcBef>
                <a:spcPts val="0"/>
              </a:spcBef>
              <a:spcAft>
                <a:spcPts val="0"/>
              </a:spcAft>
            </a:pPr>
            <a:r>
              <a:rPr lang="en-US" altLang="zh-CN" dirty="0">
                <a:effectLst/>
                <a:latin typeface="Times New Roman" panose="02020603050405020304" pitchFamily="18" charset="0"/>
                <a:ea typeface="宋体" panose="02010600030101010101" pitchFamily="2" charset="-122"/>
              </a:rPr>
              <a:t>We can have,</a:t>
            </a:r>
            <a:endParaRPr lang="en-US" dirty="0">
              <a:solidFill>
                <a:srgbClr val="000000"/>
              </a:solidFill>
              <a:cs typeface="Times New Roman" panose="02020603050405020304" pitchFamily="18" charset="0"/>
            </a:endParaRPr>
          </a:p>
        </p:txBody>
      </p:sp>
      <p:sp>
        <p:nvSpPr>
          <p:cNvPr id="45" name="Rectangle 8">
            <a:extLst>
              <a:ext uri="{FF2B5EF4-FFF2-40B4-BE49-F238E27FC236}">
                <a16:creationId xmlns:a16="http://schemas.microsoft.com/office/drawing/2014/main" id="{13153182-8A46-46FD-8865-3C552FC45F3F}"/>
              </a:ext>
            </a:extLst>
          </p:cNvPr>
          <p:cNvSpPr/>
          <p:nvPr/>
        </p:nvSpPr>
        <p:spPr>
          <a:xfrm>
            <a:off x="9704891" y="2618117"/>
            <a:ext cx="664772" cy="461665"/>
          </a:xfrm>
          <a:prstGeom prst="rect">
            <a:avLst/>
          </a:prstGeom>
        </p:spPr>
        <p:txBody>
          <a:bodyPr wrap="square">
            <a:spAutoFit/>
          </a:bodyPr>
          <a:lstStyle/>
          <a:p>
            <a:pPr algn="just" eaLnBrk="1" fontAlgn="auto" hangingPunct="1">
              <a:spcBef>
                <a:spcPts val="0"/>
              </a:spcBef>
              <a:spcAft>
                <a:spcPts val="0"/>
              </a:spcAft>
            </a:pPr>
            <a:r>
              <a:rPr lang="en-US" dirty="0">
                <a:solidFill>
                  <a:srgbClr val="000000"/>
                </a:solidFill>
                <a:cs typeface="Times New Roman" panose="02020603050405020304" pitchFamily="18" charset="0"/>
              </a:rPr>
              <a:t>(3)</a:t>
            </a:r>
          </a:p>
        </p:txBody>
      </p:sp>
      <p:graphicFrame>
        <p:nvGraphicFramePr>
          <p:cNvPr id="13" name="对象 12">
            <a:extLst>
              <a:ext uri="{FF2B5EF4-FFF2-40B4-BE49-F238E27FC236}">
                <a16:creationId xmlns:a16="http://schemas.microsoft.com/office/drawing/2014/main" id="{72C620E2-7E4E-474F-A80E-DAB9300E1CD8}"/>
              </a:ext>
            </a:extLst>
          </p:cNvPr>
          <p:cNvGraphicFramePr>
            <a:graphicFrameLocks noChangeAspect="1"/>
          </p:cNvGraphicFramePr>
          <p:nvPr>
            <p:extLst>
              <p:ext uri="{D42A27DB-BD31-4B8C-83A1-F6EECF244321}">
                <p14:modId xmlns:p14="http://schemas.microsoft.com/office/powerpoint/2010/main" val="3450491894"/>
              </p:ext>
            </p:extLst>
          </p:nvPr>
        </p:nvGraphicFramePr>
        <p:xfrm>
          <a:off x="2041351" y="3386825"/>
          <a:ext cx="7221538" cy="1152525"/>
        </p:xfrm>
        <a:graphic>
          <a:graphicData uri="http://schemas.openxmlformats.org/presentationml/2006/ole">
            <mc:AlternateContent xmlns:mc="http://schemas.openxmlformats.org/markup-compatibility/2006">
              <mc:Choice xmlns:v="urn:schemas-microsoft-com:vml" Requires="v">
                <p:oleObj spid="_x0000_s239761" name="Equation" r:id="rId9" imgW="5092560" imgH="761760" progId="Equation.DSMT4">
                  <p:embed/>
                </p:oleObj>
              </mc:Choice>
              <mc:Fallback>
                <p:oleObj name="Equation" r:id="rId9" imgW="5092560" imgH="761760" progId="Equation.DSMT4">
                  <p:embed/>
                  <p:pic>
                    <p:nvPicPr>
                      <p:cNvPr id="0" name="Object 10"/>
                      <p:cNvPicPr>
                        <a:picLocks noChangeAspect="1" noChangeArrowheads="1"/>
                      </p:cNvPicPr>
                      <p:nvPr/>
                    </p:nvPicPr>
                    <p:blipFill>
                      <a:blip r:embed="rId10"/>
                      <a:srcRect/>
                      <a:stretch>
                        <a:fillRect/>
                      </a:stretch>
                    </p:blipFill>
                    <p:spPr bwMode="auto">
                      <a:xfrm>
                        <a:off x="2041351" y="3386825"/>
                        <a:ext cx="7221538" cy="1152525"/>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9ABE5DC5-16E2-43EF-8737-4F3F0275B155}"/>
              </a:ext>
            </a:extLst>
          </p:cNvPr>
          <p:cNvGraphicFramePr>
            <a:graphicFrameLocks noChangeAspect="1"/>
          </p:cNvGraphicFramePr>
          <p:nvPr>
            <p:extLst>
              <p:ext uri="{D42A27DB-BD31-4B8C-83A1-F6EECF244321}">
                <p14:modId xmlns:p14="http://schemas.microsoft.com/office/powerpoint/2010/main" val="1970403629"/>
              </p:ext>
            </p:extLst>
          </p:nvPr>
        </p:nvGraphicFramePr>
        <p:xfrm>
          <a:off x="1813681" y="4435640"/>
          <a:ext cx="8670060" cy="867006"/>
        </p:xfrm>
        <a:graphic>
          <a:graphicData uri="http://schemas.openxmlformats.org/presentationml/2006/ole">
            <mc:AlternateContent xmlns:mc="http://schemas.openxmlformats.org/markup-compatibility/2006">
              <mc:Choice xmlns:v="urn:schemas-microsoft-com:vml" Requires="v">
                <p:oleObj spid="_x0000_s239762" name="Equation" r:id="rId11" imgW="6006960" imgH="558720" progId="Equation.DSMT4">
                  <p:embed/>
                </p:oleObj>
              </mc:Choice>
              <mc:Fallback>
                <p:oleObj name="Equation" r:id="rId11" imgW="6006960" imgH="558720" progId="Equation.DSMT4">
                  <p:embed/>
                  <p:pic>
                    <p:nvPicPr>
                      <p:cNvPr id="0" name="Object 12"/>
                      <p:cNvPicPr>
                        <a:picLocks noChangeAspect="1" noChangeArrowheads="1"/>
                      </p:cNvPicPr>
                      <p:nvPr/>
                    </p:nvPicPr>
                    <p:blipFill>
                      <a:blip r:embed="rId12"/>
                      <a:srcRect/>
                      <a:stretch>
                        <a:fillRect/>
                      </a:stretch>
                    </p:blipFill>
                    <p:spPr bwMode="auto">
                      <a:xfrm>
                        <a:off x="1813681" y="4435640"/>
                        <a:ext cx="8670060" cy="867006"/>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DDDAC147-4BBE-4AF7-8324-EC70B85E8FEF}"/>
              </a:ext>
            </a:extLst>
          </p:cNvPr>
          <p:cNvGraphicFramePr>
            <a:graphicFrameLocks noChangeAspect="1"/>
          </p:cNvGraphicFramePr>
          <p:nvPr>
            <p:extLst>
              <p:ext uri="{D42A27DB-BD31-4B8C-83A1-F6EECF244321}">
                <p14:modId xmlns:p14="http://schemas.microsoft.com/office/powerpoint/2010/main" val="389633523"/>
              </p:ext>
            </p:extLst>
          </p:nvPr>
        </p:nvGraphicFramePr>
        <p:xfrm>
          <a:off x="1145096" y="5417487"/>
          <a:ext cx="9903078" cy="717995"/>
        </p:xfrm>
        <a:graphic>
          <a:graphicData uri="http://schemas.openxmlformats.org/presentationml/2006/ole">
            <mc:AlternateContent xmlns:mc="http://schemas.openxmlformats.org/markup-compatibility/2006">
              <mc:Choice xmlns:v="urn:schemas-microsoft-com:vml" Requires="v">
                <p:oleObj spid="_x0000_s239763" name="Equation" r:id="rId13" imgW="6210300" imgH="431800" progId="Equation.DSMT4">
                  <p:embed/>
                </p:oleObj>
              </mc:Choice>
              <mc:Fallback>
                <p:oleObj name="Equation" r:id="rId13" imgW="6210300" imgH="431800"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5096" y="5417487"/>
                        <a:ext cx="9903078" cy="717995"/>
                      </a:xfrm>
                      <a:prstGeom prst="rect">
                        <a:avLst/>
                      </a:prstGeom>
                      <a:noFill/>
                    </p:spPr>
                  </p:pic>
                </p:oleObj>
              </mc:Fallback>
            </mc:AlternateContent>
          </a:graphicData>
        </a:graphic>
      </p:graphicFrame>
      <p:grpSp>
        <p:nvGrpSpPr>
          <p:cNvPr id="2" name="组合 1">
            <a:extLst>
              <a:ext uri="{FF2B5EF4-FFF2-40B4-BE49-F238E27FC236}">
                <a16:creationId xmlns:a16="http://schemas.microsoft.com/office/drawing/2014/main" id="{838F3506-5ECE-4797-9865-F77A3976C954}"/>
              </a:ext>
            </a:extLst>
          </p:cNvPr>
          <p:cNvGrpSpPr/>
          <p:nvPr/>
        </p:nvGrpSpPr>
        <p:grpSpPr>
          <a:xfrm>
            <a:off x="9990242" y="5495876"/>
            <a:ext cx="797783" cy="873968"/>
            <a:chOff x="9990242" y="5495876"/>
            <a:chExt cx="797783" cy="873968"/>
          </a:xfrm>
        </p:grpSpPr>
        <p:sp>
          <p:nvSpPr>
            <p:cNvPr id="18" name="矩形 17">
              <a:extLst>
                <a:ext uri="{FF2B5EF4-FFF2-40B4-BE49-F238E27FC236}">
                  <a16:creationId xmlns:a16="http://schemas.microsoft.com/office/drawing/2014/main" id="{C7CD3E85-84B6-4776-8ADD-E75EF60A8EEF}"/>
                </a:ext>
              </a:extLst>
            </p:cNvPr>
            <p:cNvSpPr/>
            <p:nvPr/>
          </p:nvSpPr>
          <p:spPr bwMode="auto">
            <a:xfrm>
              <a:off x="9990242" y="5495876"/>
              <a:ext cx="797783" cy="481574"/>
            </a:xfrm>
            <a:prstGeom prst="rect">
              <a:avLst/>
            </a:prstGeom>
            <a:solidFill>
              <a:srgbClr val="002060">
                <a:alpha val="34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53" name="对象 52">
              <a:extLst>
                <a:ext uri="{FF2B5EF4-FFF2-40B4-BE49-F238E27FC236}">
                  <a16:creationId xmlns:a16="http://schemas.microsoft.com/office/drawing/2014/main" id="{E9402E75-9AC3-4C7B-AD5F-26ADC4AB7D54}"/>
                </a:ext>
              </a:extLst>
            </p:cNvPr>
            <p:cNvGraphicFramePr>
              <a:graphicFrameLocks noChangeAspect="1"/>
            </p:cNvGraphicFramePr>
            <p:nvPr>
              <p:extLst>
                <p:ext uri="{D42A27DB-BD31-4B8C-83A1-F6EECF244321}">
                  <p14:modId xmlns:p14="http://schemas.microsoft.com/office/powerpoint/2010/main" val="3717489088"/>
                </p:ext>
              </p:extLst>
            </p:nvPr>
          </p:nvGraphicFramePr>
          <p:xfrm>
            <a:off x="10315069" y="5990432"/>
            <a:ext cx="242888" cy="379412"/>
          </p:xfrm>
          <a:graphic>
            <a:graphicData uri="http://schemas.openxmlformats.org/presentationml/2006/ole">
              <mc:AlternateContent xmlns:mc="http://schemas.openxmlformats.org/markup-compatibility/2006">
                <mc:Choice xmlns:v="urn:schemas-microsoft-com:vml" Requires="v">
                  <p:oleObj spid="_x0000_s239764" name="Equation" r:id="rId15" imgW="152280" imgH="228600" progId="Equation.DSMT4">
                    <p:embed/>
                  </p:oleObj>
                </mc:Choice>
                <mc:Fallback>
                  <p:oleObj name="Equation" r:id="rId15" imgW="152280" imgH="228600" progId="Equation.DSMT4">
                    <p:embed/>
                    <p:pic>
                      <p:nvPicPr>
                        <p:cNvPr id="17" name="对象 16">
                          <a:extLst>
                            <a:ext uri="{FF2B5EF4-FFF2-40B4-BE49-F238E27FC236}">
                              <a16:creationId xmlns:a16="http://schemas.microsoft.com/office/drawing/2014/main" id="{DDDAC147-4BBE-4AF7-8324-EC70B85E8FEF}"/>
                            </a:ext>
                          </a:extLst>
                        </p:cNvPr>
                        <p:cNvPicPr>
                          <a:picLocks noChangeAspect="1" noChangeArrowheads="1"/>
                        </p:cNvPicPr>
                        <p:nvPr/>
                      </p:nvPicPr>
                      <p:blipFill>
                        <a:blip r:embed="rId16"/>
                        <a:srcRect/>
                        <a:stretch>
                          <a:fillRect/>
                        </a:stretch>
                      </p:blipFill>
                      <p:spPr bwMode="auto">
                        <a:xfrm>
                          <a:off x="10315069" y="5990432"/>
                          <a:ext cx="242888" cy="379412"/>
                        </a:xfrm>
                        <a:prstGeom prst="rect">
                          <a:avLst/>
                        </a:prstGeom>
                        <a:noFill/>
                      </p:spPr>
                    </p:pic>
                  </p:oleObj>
                </mc:Fallback>
              </mc:AlternateContent>
            </a:graphicData>
          </a:graphic>
        </p:graphicFrame>
      </p:grpSp>
      <p:sp>
        <p:nvSpPr>
          <p:cNvPr id="54" name="Rectangle 8">
            <a:extLst>
              <a:ext uri="{FF2B5EF4-FFF2-40B4-BE49-F238E27FC236}">
                <a16:creationId xmlns:a16="http://schemas.microsoft.com/office/drawing/2014/main" id="{93200D73-A8CE-4DE2-84BB-47E2354F6264}"/>
              </a:ext>
            </a:extLst>
          </p:cNvPr>
          <p:cNvSpPr/>
          <p:nvPr/>
        </p:nvSpPr>
        <p:spPr>
          <a:xfrm>
            <a:off x="9704891" y="3501422"/>
            <a:ext cx="664772" cy="461665"/>
          </a:xfrm>
          <a:prstGeom prst="rect">
            <a:avLst/>
          </a:prstGeom>
        </p:spPr>
        <p:txBody>
          <a:bodyPr wrap="square">
            <a:spAutoFit/>
          </a:bodyPr>
          <a:lstStyle/>
          <a:p>
            <a:pPr algn="just" eaLnBrk="1" fontAlgn="auto" hangingPunct="1">
              <a:spcBef>
                <a:spcPts val="0"/>
              </a:spcBef>
              <a:spcAft>
                <a:spcPts val="0"/>
              </a:spcAft>
            </a:pPr>
            <a:r>
              <a:rPr lang="en-US" dirty="0">
                <a:solidFill>
                  <a:srgbClr val="000000"/>
                </a:solidFill>
                <a:cs typeface="Times New Roman" panose="02020603050405020304" pitchFamily="18" charset="0"/>
              </a:rPr>
              <a:t>(4)</a:t>
            </a:r>
          </a:p>
        </p:txBody>
      </p:sp>
    </p:spTree>
    <p:extLst>
      <p:ext uri="{BB962C8B-B14F-4D97-AF65-F5344CB8AC3E}">
        <p14:creationId xmlns:p14="http://schemas.microsoft.com/office/powerpoint/2010/main" val="1658781859"/>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64980</TotalTime>
  <Words>925</Words>
  <Application>Microsoft Office PowerPoint</Application>
  <PresentationFormat>宽屏</PresentationFormat>
  <Paragraphs>98</Paragraphs>
  <Slides>18</Slides>
  <Notes>0</Notes>
  <HiddenSlides>0</HiddenSlides>
  <MMClips>2</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7" baseType="lpstr">
      <vt:lpstr>Inter</vt:lpstr>
      <vt:lpstr>Arial</vt:lpstr>
      <vt:lpstr>Calibri</vt:lpstr>
      <vt:lpstr>Cambria Math</vt:lpstr>
      <vt:lpstr>Euclid Math One</vt:lpstr>
      <vt:lpstr>Times New Roman</vt:lpstr>
      <vt:lpstr>Wingdings</vt:lpstr>
      <vt:lpstr>Blank Presentation</vt:lpstr>
      <vt:lpstr>Equation</vt:lpstr>
      <vt:lpstr>PowerPoint 演示文稿</vt:lpstr>
      <vt:lpstr>Outline</vt:lpstr>
      <vt:lpstr>Rendering based on radiance field—Continuous form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Steve Seitz</dc:creator>
  <cp:lastModifiedBy>Ying Shen</cp:lastModifiedBy>
  <cp:revision>6794</cp:revision>
  <cp:lastPrinted>2024-09-01T03:11:33Z</cp:lastPrinted>
  <dcterms:created xsi:type="dcterms:W3CDTF">1998-05-10T17:20:27Z</dcterms:created>
  <dcterms:modified xsi:type="dcterms:W3CDTF">2025-03-12T11:53:02Z</dcterms:modified>
</cp:coreProperties>
</file>